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DAA4B6-28F6-3C7C-AB73-457A0F21D74A}" v="77" dt="2024-07-10T16:50:01.2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493F3FA1-8D3E-49E4-AAB1-F2BF5222C355}" type="datetimeFigureOut">
              <a:t>7/10/2024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C20C96E3-7A78-40B1-80BD-165180780855}" type="slidenum">
              <a:t>‹#›</a:t>
            </a:fld>
            <a:endParaRPr lang="en-US"/>
          </a:p>
        </p:txBody>
      </p:sp>
    </p:spTree>
    <p:extLst>
      <p:ext uri="{BB962C8B-B14F-4D97-AF65-F5344CB8AC3E}">
        <p14:creationId xmlns:p14="http://schemas.microsoft.com/office/powerpoint/2010/main" val="326884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linkedin.com/in/eng-swaraj/" TargetMode="External"/><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https://uk.wikipedia.org/wiki/Instagra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745343"/>
            <a:ext cx="4869180" cy="2738914"/>
          </a:xfrm>
          <a:prstGeom prst="rect">
            <a:avLst/>
          </a:prstGeom>
        </p:spPr>
      </p:pic>
      <p:sp>
        <p:nvSpPr>
          <p:cNvPr id="6" name="Text 1"/>
          <p:cNvSpPr/>
          <p:nvPr/>
        </p:nvSpPr>
        <p:spPr>
          <a:xfrm>
            <a:off x="864037" y="1782723"/>
            <a:ext cx="7415927" cy="2004060"/>
          </a:xfrm>
          <a:prstGeom prst="rect">
            <a:avLst/>
          </a:prstGeom>
          <a:noFill/>
          <a:ln/>
        </p:spPr>
        <p:txBody>
          <a:bodyPr wrap="square" rtlCol="0" anchor="t"/>
          <a:lstStyle/>
          <a:p>
            <a:pPr marL="0" indent="0">
              <a:lnSpc>
                <a:spcPts val="7890"/>
              </a:lnSpc>
              <a:buNone/>
            </a:pPr>
            <a:r>
              <a:rPr lang="en-US" sz="6312" b="1" kern="0" spc="-126" dirty="0">
                <a:solidFill>
                  <a:srgbClr val="FF75D3"/>
                </a:solidFill>
                <a:latin typeface="adonis-web" pitchFamily="34" charset="0"/>
                <a:ea typeface="adonis-web" pitchFamily="34" charset="-122"/>
                <a:cs typeface="adonis-web" pitchFamily="34" charset="-120"/>
              </a:rPr>
              <a:t>Introduction to IoT (Internet of Things)</a:t>
            </a:r>
            <a:endParaRPr lang="en-US" sz="6312" dirty="0"/>
          </a:p>
        </p:txBody>
      </p:sp>
      <p:sp>
        <p:nvSpPr>
          <p:cNvPr id="7" name="Text 2"/>
          <p:cNvSpPr/>
          <p:nvPr/>
        </p:nvSpPr>
        <p:spPr>
          <a:xfrm>
            <a:off x="864037" y="4157067"/>
            <a:ext cx="7415927" cy="158019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 The Internet of Things (IoT) is a revolutionary technology that connects various devices, sensors, and systems to the internet, enabling the exchange of data and automation of tasks. It has the potential to transform industries and improve our daily lives.</a:t>
            </a:r>
            <a:endParaRPr lang="en-US" sz="1944" dirty="0"/>
          </a:p>
        </p:txBody>
      </p:sp>
      <p:sp>
        <p:nvSpPr>
          <p:cNvPr id="8" name="Shape 3"/>
          <p:cNvSpPr/>
          <p:nvPr/>
        </p:nvSpPr>
        <p:spPr>
          <a:xfrm>
            <a:off x="864037" y="6033373"/>
            <a:ext cx="394930" cy="394930"/>
          </a:xfrm>
          <a:prstGeom prst="roundRect">
            <a:avLst>
              <a:gd name="adj" fmla="val 23151155"/>
            </a:avLst>
          </a:prstGeom>
          <a:noFill/>
          <a:ln w="7620">
            <a:solidFill>
              <a:srgbClr val="FFFFFF"/>
            </a:solidFill>
            <a:prstDash val="solid"/>
          </a:ln>
        </p:spPr>
      </p:sp>
      <p:sp>
        <p:nvSpPr>
          <p:cNvPr id="10" name="Text 4"/>
          <p:cNvSpPr/>
          <p:nvPr/>
        </p:nvSpPr>
        <p:spPr>
          <a:xfrm>
            <a:off x="618228" y="6415750"/>
            <a:ext cx="2229088" cy="431959"/>
          </a:xfrm>
          <a:prstGeom prst="rect">
            <a:avLst/>
          </a:prstGeom>
          <a:noFill/>
          <a:ln/>
        </p:spPr>
        <p:txBody>
          <a:bodyPr wrap="none" lIns="91440" tIns="45720" rIns="91440" bIns="45720" rtlCol="0" anchor="t"/>
          <a:lstStyle/>
          <a:p>
            <a:pPr>
              <a:lnSpc>
                <a:spcPts val="3402"/>
              </a:lnSpc>
            </a:pPr>
            <a:r>
              <a:rPr lang="en-US" sz="2400" kern="0" spc="-39" dirty="0">
                <a:solidFill>
                  <a:srgbClr val="272525"/>
                </a:solidFill>
                <a:ea typeface="+mn-lt"/>
                <a:cs typeface="+mn-lt"/>
                <a:hlinkClick r:id="rId6"/>
              </a:rPr>
              <a:t>swaraj kumar | LinkedIn</a:t>
            </a:r>
            <a:endParaRPr lang="en-US" dirty="0"/>
          </a:p>
        </p:txBody>
      </p:sp>
      <p:pic>
        <p:nvPicPr>
          <p:cNvPr id="12" name="Picture 11" descr="Youtube Youtube-Play-Button · Kostenloses Bild auf Pixabay">
            <a:extLst>
              <a:ext uri="{FF2B5EF4-FFF2-40B4-BE49-F238E27FC236}">
                <a16:creationId xmlns:a16="http://schemas.microsoft.com/office/drawing/2014/main" id="{DFB1DA49-9921-A2A5-5C9C-8C9141A7A2C8}"/>
              </a:ext>
            </a:extLst>
          </p:cNvPr>
          <p:cNvPicPr>
            <a:picLocks noChangeAspect="1"/>
          </p:cNvPicPr>
          <p:nvPr/>
        </p:nvPicPr>
        <p:blipFill>
          <a:blip r:embed="rId7"/>
          <a:stretch>
            <a:fillRect/>
          </a:stretch>
        </p:blipFill>
        <p:spPr>
          <a:xfrm>
            <a:off x="616907" y="7124177"/>
            <a:ext cx="757825" cy="732773"/>
          </a:xfrm>
          <a:prstGeom prst="rect">
            <a:avLst/>
          </a:prstGeom>
        </p:spPr>
      </p:pic>
      <p:pic>
        <p:nvPicPr>
          <p:cNvPr id="13" name="Picture 12" descr="A logo of a camera&#10;&#10;Description automatically generated">
            <a:extLst>
              <a:ext uri="{FF2B5EF4-FFF2-40B4-BE49-F238E27FC236}">
                <a16:creationId xmlns:a16="http://schemas.microsoft.com/office/drawing/2014/main" id="{F9B3F5C6-51EA-FC08-1975-03F666132EAB}"/>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382247" y="7200587"/>
            <a:ext cx="529852" cy="567430"/>
          </a:xfrm>
          <a:prstGeom prst="rect">
            <a:avLst/>
          </a:prstGeom>
        </p:spPr>
      </p:pic>
      <p:sp>
        <p:nvSpPr>
          <p:cNvPr id="16" name="TextBox 15">
            <a:extLst>
              <a:ext uri="{FF2B5EF4-FFF2-40B4-BE49-F238E27FC236}">
                <a16:creationId xmlns:a16="http://schemas.microsoft.com/office/drawing/2014/main" id="{90E3DB72-ACC2-96EF-A542-A2F39ADF10B7}"/>
              </a:ext>
            </a:extLst>
          </p:cNvPr>
          <p:cNvSpPr txBox="1"/>
          <p:nvPr/>
        </p:nvSpPr>
        <p:spPr>
          <a:xfrm>
            <a:off x="1873857" y="7202465"/>
            <a:ext cx="35742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dirty="0">
                <a:ea typeface="Calibri"/>
                <a:cs typeface="Calibri"/>
              </a:rPr>
              <a:t>@crosXplatform</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897505"/>
            <a:ext cx="4869180" cy="2434590"/>
          </a:xfrm>
          <a:prstGeom prst="rect">
            <a:avLst/>
          </a:prstGeom>
        </p:spPr>
      </p:pic>
      <p:sp>
        <p:nvSpPr>
          <p:cNvPr id="6" name="Text 1"/>
          <p:cNvSpPr/>
          <p:nvPr/>
        </p:nvSpPr>
        <p:spPr>
          <a:xfrm>
            <a:off x="864037" y="876538"/>
            <a:ext cx="6446758" cy="726043"/>
          </a:xfrm>
          <a:prstGeom prst="rect">
            <a:avLst/>
          </a:prstGeom>
          <a:noFill/>
          <a:ln/>
        </p:spPr>
        <p:txBody>
          <a:bodyPr wrap="none" rtlCol="0" anchor="t"/>
          <a:lstStyle/>
          <a:p>
            <a:pPr marL="0" indent="0">
              <a:lnSpc>
                <a:spcPts val="5718"/>
              </a:lnSpc>
              <a:buNone/>
            </a:pPr>
            <a:r>
              <a:rPr lang="en-US" sz="4574" b="1" kern="0" spc="-91" dirty="0">
                <a:solidFill>
                  <a:srgbClr val="FF75D3"/>
                </a:solidFill>
                <a:latin typeface="adonis-web" pitchFamily="34" charset="0"/>
                <a:ea typeface="adonis-web" pitchFamily="34" charset="-122"/>
                <a:cs typeface="adonis-web" pitchFamily="34" charset="-120"/>
              </a:rPr>
              <a:t>Conclusion and Next Steps</a:t>
            </a:r>
            <a:endParaRPr lang="en-US" sz="4574" dirty="0"/>
          </a:p>
        </p:txBody>
      </p:sp>
      <p:sp>
        <p:nvSpPr>
          <p:cNvPr id="7" name="Shape 2"/>
          <p:cNvSpPr/>
          <p:nvPr/>
        </p:nvSpPr>
        <p:spPr>
          <a:xfrm>
            <a:off x="864037" y="2250519"/>
            <a:ext cx="555427" cy="555427"/>
          </a:xfrm>
          <a:prstGeom prst="roundRect">
            <a:avLst>
              <a:gd name="adj" fmla="val 20003"/>
            </a:avLst>
          </a:prstGeom>
          <a:solidFill>
            <a:srgbClr val="EBD0FB"/>
          </a:solidFill>
          <a:ln w="15240">
            <a:solidFill>
              <a:srgbClr val="D1B6E1"/>
            </a:solidFill>
            <a:prstDash val="solid"/>
          </a:ln>
        </p:spPr>
      </p:sp>
      <p:sp>
        <p:nvSpPr>
          <p:cNvPr id="8" name="Text 3"/>
          <p:cNvSpPr/>
          <p:nvPr/>
        </p:nvSpPr>
        <p:spPr>
          <a:xfrm>
            <a:off x="1046083" y="2353985"/>
            <a:ext cx="191333" cy="348496"/>
          </a:xfrm>
          <a:prstGeom prst="rect">
            <a:avLst/>
          </a:prstGeom>
          <a:noFill/>
          <a:ln/>
        </p:spPr>
        <p:txBody>
          <a:bodyPr wrap="none" rtlCol="0" anchor="t"/>
          <a:lstStyle/>
          <a:p>
            <a:pPr marL="0" indent="0" algn="ctr">
              <a:lnSpc>
                <a:spcPts val="2744"/>
              </a:lnSpc>
              <a:buNone/>
            </a:pPr>
            <a:r>
              <a:rPr lang="en-US" sz="2744" b="1" kern="0" spc="-55" dirty="0">
                <a:solidFill>
                  <a:srgbClr val="272525"/>
                </a:solidFill>
                <a:latin typeface="adonis-web" pitchFamily="34" charset="0"/>
                <a:ea typeface="adonis-web" pitchFamily="34" charset="-122"/>
                <a:cs typeface="adonis-web" pitchFamily="34" charset="-120"/>
              </a:rPr>
              <a:t>1</a:t>
            </a:r>
            <a:endParaRPr lang="en-US" sz="2744" dirty="0"/>
          </a:p>
        </p:txBody>
      </p:sp>
      <p:sp>
        <p:nvSpPr>
          <p:cNvPr id="9" name="Text 4"/>
          <p:cNvSpPr/>
          <p:nvPr/>
        </p:nvSpPr>
        <p:spPr>
          <a:xfrm>
            <a:off x="1666280" y="2250519"/>
            <a:ext cx="2904530" cy="363141"/>
          </a:xfrm>
          <a:prstGeom prst="rect">
            <a:avLst/>
          </a:prstGeom>
          <a:noFill/>
          <a:ln/>
        </p:spPr>
        <p:txBody>
          <a:bodyPr wrap="none" rtlCol="0" anchor="t"/>
          <a:lstStyle/>
          <a:p>
            <a:pPr marL="0" indent="0">
              <a:lnSpc>
                <a:spcPts val="2859"/>
              </a:lnSpc>
              <a:buNone/>
            </a:pPr>
            <a:r>
              <a:rPr lang="en-US" sz="2287" b="1" kern="0" spc="-46" dirty="0">
                <a:solidFill>
                  <a:srgbClr val="272525"/>
                </a:solidFill>
                <a:latin typeface="adonis-web" pitchFamily="34" charset="0"/>
                <a:ea typeface="adonis-web" pitchFamily="34" charset="-122"/>
                <a:cs typeface="adonis-web" pitchFamily="34" charset="-120"/>
              </a:rPr>
              <a:t>Conclusion</a:t>
            </a:r>
            <a:endParaRPr lang="en-US" sz="2287" dirty="0"/>
          </a:p>
        </p:txBody>
      </p:sp>
      <p:sp>
        <p:nvSpPr>
          <p:cNvPr id="10" name="Text 5"/>
          <p:cNvSpPr/>
          <p:nvPr/>
        </p:nvSpPr>
        <p:spPr>
          <a:xfrm>
            <a:off x="1666280" y="2761774"/>
            <a:ext cx="6613684" cy="158019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IoT is a transformative technology that is revolutionizing industries and improving our daily lives. As the technology continues to evolve, the opportunities for IoT-related careers are expected to grow rapidly.</a:t>
            </a:r>
            <a:endParaRPr lang="en-US" sz="1944" dirty="0"/>
          </a:p>
        </p:txBody>
      </p:sp>
      <p:sp>
        <p:nvSpPr>
          <p:cNvPr id="11" name="Shape 6"/>
          <p:cNvSpPr/>
          <p:nvPr/>
        </p:nvSpPr>
        <p:spPr>
          <a:xfrm>
            <a:off x="864037" y="4866442"/>
            <a:ext cx="555427" cy="555427"/>
          </a:xfrm>
          <a:prstGeom prst="roundRect">
            <a:avLst>
              <a:gd name="adj" fmla="val 20003"/>
            </a:avLst>
          </a:prstGeom>
          <a:solidFill>
            <a:srgbClr val="EBD0FB"/>
          </a:solidFill>
          <a:ln w="15240">
            <a:solidFill>
              <a:srgbClr val="D1B6E1"/>
            </a:solidFill>
            <a:prstDash val="solid"/>
          </a:ln>
        </p:spPr>
      </p:sp>
      <p:sp>
        <p:nvSpPr>
          <p:cNvPr id="12" name="Text 7"/>
          <p:cNvSpPr/>
          <p:nvPr/>
        </p:nvSpPr>
        <p:spPr>
          <a:xfrm>
            <a:off x="1046083" y="4969907"/>
            <a:ext cx="191333" cy="348496"/>
          </a:xfrm>
          <a:prstGeom prst="rect">
            <a:avLst/>
          </a:prstGeom>
          <a:noFill/>
          <a:ln/>
        </p:spPr>
        <p:txBody>
          <a:bodyPr wrap="none" rtlCol="0" anchor="t"/>
          <a:lstStyle/>
          <a:p>
            <a:pPr marL="0" indent="0" algn="ctr">
              <a:lnSpc>
                <a:spcPts val="2744"/>
              </a:lnSpc>
              <a:buNone/>
            </a:pPr>
            <a:r>
              <a:rPr lang="en-US" sz="2744" b="1" kern="0" spc="-55" dirty="0">
                <a:solidFill>
                  <a:srgbClr val="272525"/>
                </a:solidFill>
                <a:latin typeface="adonis-web" pitchFamily="34" charset="0"/>
                <a:ea typeface="adonis-web" pitchFamily="34" charset="-122"/>
                <a:cs typeface="adonis-web" pitchFamily="34" charset="-120"/>
              </a:rPr>
              <a:t>2</a:t>
            </a:r>
            <a:endParaRPr lang="en-US" sz="2744" dirty="0"/>
          </a:p>
        </p:txBody>
      </p:sp>
      <p:sp>
        <p:nvSpPr>
          <p:cNvPr id="13" name="Text 8"/>
          <p:cNvSpPr/>
          <p:nvPr/>
        </p:nvSpPr>
        <p:spPr>
          <a:xfrm>
            <a:off x="1666280" y="4866442"/>
            <a:ext cx="2904530" cy="363141"/>
          </a:xfrm>
          <a:prstGeom prst="rect">
            <a:avLst/>
          </a:prstGeom>
          <a:noFill/>
          <a:ln/>
        </p:spPr>
        <p:txBody>
          <a:bodyPr wrap="none" rtlCol="0" anchor="t"/>
          <a:lstStyle/>
          <a:p>
            <a:pPr marL="0" indent="0">
              <a:lnSpc>
                <a:spcPts val="2859"/>
              </a:lnSpc>
              <a:buNone/>
            </a:pPr>
            <a:r>
              <a:rPr lang="en-US" sz="2287" b="1" kern="0" spc="-46" dirty="0">
                <a:solidFill>
                  <a:srgbClr val="272525"/>
                </a:solidFill>
                <a:latin typeface="adonis-web" pitchFamily="34" charset="0"/>
                <a:ea typeface="adonis-web" pitchFamily="34" charset="-122"/>
                <a:cs typeface="adonis-web" pitchFamily="34" charset="-120"/>
              </a:rPr>
              <a:t>Next Steps</a:t>
            </a:r>
            <a:endParaRPr lang="en-US" sz="2287" dirty="0"/>
          </a:p>
        </p:txBody>
      </p:sp>
      <p:sp>
        <p:nvSpPr>
          <p:cNvPr id="14" name="Text 9"/>
          <p:cNvSpPr/>
          <p:nvPr/>
        </p:nvSpPr>
        <p:spPr>
          <a:xfrm>
            <a:off x="1666280" y="5377696"/>
            <a:ext cx="6613684" cy="1975247"/>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If you're interested in exploring the world of IoT, consider learning more about the technology, its applications, and the skills required for IoT-related jobs. Attend online courses, participate in IoT-focused events, and connect with industry professionals to kickstart your IoT journey.</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2039541"/>
            <a:ext cx="7133273" cy="726043"/>
          </a:xfrm>
          <a:prstGeom prst="rect">
            <a:avLst/>
          </a:prstGeom>
          <a:noFill/>
          <a:ln/>
        </p:spPr>
        <p:txBody>
          <a:bodyPr wrap="none" rtlCol="0" anchor="t"/>
          <a:lstStyle/>
          <a:p>
            <a:pPr marL="0" indent="0">
              <a:lnSpc>
                <a:spcPts val="5718"/>
              </a:lnSpc>
              <a:buNone/>
            </a:pPr>
            <a:r>
              <a:rPr lang="en-US" sz="4574" b="1" kern="0" spc="-91" dirty="0">
                <a:solidFill>
                  <a:srgbClr val="FF75D3"/>
                </a:solidFill>
                <a:latin typeface="adonis-web" pitchFamily="34" charset="0"/>
                <a:ea typeface="adonis-web" pitchFamily="34" charset="-122"/>
                <a:cs typeface="adonis-web" pitchFamily="34" charset="-120"/>
              </a:rPr>
              <a:t>What is IoT and How it Works</a:t>
            </a:r>
            <a:endParaRPr lang="en-US" sz="4574" dirty="0"/>
          </a:p>
        </p:txBody>
      </p:sp>
      <p:sp>
        <p:nvSpPr>
          <p:cNvPr id="5" name="Text 2"/>
          <p:cNvSpPr/>
          <p:nvPr/>
        </p:nvSpPr>
        <p:spPr>
          <a:xfrm>
            <a:off x="968693" y="3382685"/>
            <a:ext cx="2904530" cy="363141"/>
          </a:xfrm>
          <a:prstGeom prst="rect">
            <a:avLst/>
          </a:prstGeom>
          <a:noFill/>
          <a:ln/>
        </p:spPr>
        <p:txBody>
          <a:bodyPr wrap="none" rtlCol="0" anchor="t"/>
          <a:lstStyle/>
          <a:p>
            <a:pPr marL="0" indent="0">
              <a:lnSpc>
                <a:spcPts val="2859"/>
              </a:lnSpc>
              <a:buNone/>
            </a:pPr>
            <a:r>
              <a:rPr lang="en-US" sz="2287" b="1" kern="0" spc="-46" dirty="0">
                <a:solidFill>
                  <a:srgbClr val="FF75D3"/>
                </a:solidFill>
                <a:latin typeface="adonis-web" pitchFamily="34" charset="0"/>
                <a:ea typeface="adonis-web" pitchFamily="34" charset="-122"/>
                <a:cs typeface="adonis-web" pitchFamily="34" charset="-120"/>
              </a:rPr>
              <a:t>Definition</a:t>
            </a:r>
            <a:endParaRPr lang="en-US" sz="2287" dirty="0"/>
          </a:p>
        </p:txBody>
      </p:sp>
      <p:sp>
        <p:nvSpPr>
          <p:cNvPr id="6" name="Text 3"/>
          <p:cNvSpPr/>
          <p:nvPr/>
        </p:nvSpPr>
        <p:spPr>
          <a:xfrm>
            <a:off x="968693" y="3992642"/>
            <a:ext cx="3828931" cy="158019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IoT is a network of interconnected devices, sensors, and systems that can collect, analyze, and exchange data without human intervention.</a:t>
            </a:r>
            <a:endParaRPr lang="en-US" sz="1944" dirty="0"/>
          </a:p>
        </p:txBody>
      </p:sp>
      <p:sp>
        <p:nvSpPr>
          <p:cNvPr id="7" name="Text 4"/>
          <p:cNvSpPr/>
          <p:nvPr/>
        </p:nvSpPr>
        <p:spPr>
          <a:xfrm>
            <a:off x="5407462" y="3382685"/>
            <a:ext cx="2904530" cy="363141"/>
          </a:xfrm>
          <a:prstGeom prst="rect">
            <a:avLst/>
          </a:prstGeom>
          <a:noFill/>
          <a:ln/>
        </p:spPr>
        <p:txBody>
          <a:bodyPr wrap="none" rtlCol="0" anchor="t"/>
          <a:lstStyle/>
          <a:p>
            <a:pPr marL="0" indent="0">
              <a:lnSpc>
                <a:spcPts val="2859"/>
              </a:lnSpc>
              <a:buNone/>
            </a:pPr>
            <a:r>
              <a:rPr lang="en-US" sz="2287" b="1" kern="0" spc="-46" dirty="0">
                <a:solidFill>
                  <a:srgbClr val="FF75D3"/>
                </a:solidFill>
                <a:latin typeface="adonis-web" pitchFamily="34" charset="0"/>
                <a:ea typeface="adonis-web" pitchFamily="34" charset="-122"/>
                <a:cs typeface="adonis-web" pitchFamily="34" charset="-120"/>
              </a:rPr>
              <a:t>Key Components</a:t>
            </a:r>
            <a:endParaRPr lang="en-US" sz="2287" dirty="0"/>
          </a:p>
        </p:txBody>
      </p:sp>
      <p:sp>
        <p:nvSpPr>
          <p:cNvPr id="8" name="Text 5"/>
          <p:cNvSpPr/>
          <p:nvPr/>
        </p:nvSpPr>
        <p:spPr>
          <a:xfrm>
            <a:off x="5407462" y="3992642"/>
            <a:ext cx="3828931" cy="1975247"/>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IoT systems typically include connected devices, network connectivity, data processing, and cloud-based platforms to store and analyze data.</a:t>
            </a:r>
            <a:endParaRPr lang="en-US" sz="1944" dirty="0"/>
          </a:p>
        </p:txBody>
      </p:sp>
      <p:sp>
        <p:nvSpPr>
          <p:cNvPr id="9" name="Text 6"/>
          <p:cNvSpPr/>
          <p:nvPr/>
        </p:nvSpPr>
        <p:spPr>
          <a:xfrm>
            <a:off x="9846231" y="3382685"/>
            <a:ext cx="2904530" cy="363141"/>
          </a:xfrm>
          <a:prstGeom prst="rect">
            <a:avLst/>
          </a:prstGeom>
          <a:noFill/>
          <a:ln/>
        </p:spPr>
        <p:txBody>
          <a:bodyPr wrap="none" rtlCol="0" anchor="t"/>
          <a:lstStyle/>
          <a:p>
            <a:pPr marL="0" indent="0">
              <a:lnSpc>
                <a:spcPts val="2859"/>
              </a:lnSpc>
              <a:buNone/>
            </a:pPr>
            <a:r>
              <a:rPr lang="en-US" sz="2287" b="1" kern="0" spc="-46" dirty="0">
                <a:solidFill>
                  <a:srgbClr val="FF75D3"/>
                </a:solidFill>
                <a:latin typeface="adonis-web" pitchFamily="34" charset="0"/>
                <a:ea typeface="adonis-web" pitchFamily="34" charset="-122"/>
                <a:cs typeface="adonis-web" pitchFamily="34" charset="-120"/>
              </a:rPr>
              <a:t>Working Principle</a:t>
            </a:r>
            <a:endParaRPr lang="en-US" sz="2287" dirty="0"/>
          </a:p>
        </p:txBody>
      </p:sp>
      <p:sp>
        <p:nvSpPr>
          <p:cNvPr id="10" name="Text 7"/>
          <p:cNvSpPr/>
          <p:nvPr/>
        </p:nvSpPr>
        <p:spPr>
          <a:xfrm>
            <a:off x="9846231" y="3992642"/>
            <a:ext cx="3828931" cy="1975247"/>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Sensors in IoT devices gather data, which is then transmitted over a network to a central system for processing and analysis, enabling automation and decision-making.</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59979" y="2206704"/>
            <a:ext cx="5054322" cy="3816072"/>
          </a:xfrm>
          <a:prstGeom prst="rect">
            <a:avLst/>
          </a:prstGeom>
        </p:spPr>
      </p:pic>
      <p:sp>
        <p:nvSpPr>
          <p:cNvPr id="6" name="Text 1"/>
          <p:cNvSpPr/>
          <p:nvPr/>
        </p:nvSpPr>
        <p:spPr>
          <a:xfrm>
            <a:off x="604837" y="928568"/>
            <a:ext cx="5789533" cy="508159"/>
          </a:xfrm>
          <a:prstGeom prst="rect">
            <a:avLst/>
          </a:prstGeom>
          <a:noFill/>
          <a:ln/>
        </p:spPr>
        <p:txBody>
          <a:bodyPr wrap="none" rtlCol="0" anchor="t"/>
          <a:lstStyle/>
          <a:p>
            <a:pPr marL="0" indent="0">
              <a:lnSpc>
                <a:spcPts val="4002"/>
              </a:lnSpc>
              <a:buNone/>
            </a:pPr>
            <a:r>
              <a:rPr lang="en-US" sz="3202" b="1" kern="0" spc="-64" dirty="0">
                <a:solidFill>
                  <a:srgbClr val="FF75D3"/>
                </a:solidFill>
                <a:latin typeface="adonis-web" pitchFamily="34" charset="0"/>
                <a:ea typeface="adonis-web" pitchFamily="34" charset="-122"/>
                <a:cs typeface="adonis-web" pitchFamily="34" charset="-120"/>
              </a:rPr>
              <a:t>Key Components of an IoT System</a:t>
            </a:r>
            <a:endParaRPr lang="en-US" sz="3202" dirty="0"/>
          </a:p>
        </p:txBody>
      </p:sp>
      <p:sp>
        <p:nvSpPr>
          <p:cNvPr id="7" name="Shape 2"/>
          <p:cNvSpPr/>
          <p:nvPr/>
        </p:nvSpPr>
        <p:spPr>
          <a:xfrm>
            <a:off x="604837" y="1695926"/>
            <a:ext cx="7934325" cy="1271707"/>
          </a:xfrm>
          <a:prstGeom prst="roundRect">
            <a:avLst>
              <a:gd name="adj" fmla="val 6115"/>
            </a:avLst>
          </a:prstGeom>
          <a:solidFill>
            <a:srgbClr val="EBD0FB"/>
          </a:solidFill>
          <a:ln w="7620">
            <a:solidFill>
              <a:srgbClr val="D1B6E1"/>
            </a:solidFill>
            <a:prstDash val="solid"/>
          </a:ln>
        </p:spPr>
      </p:sp>
      <p:sp>
        <p:nvSpPr>
          <p:cNvPr id="8" name="Text 3"/>
          <p:cNvSpPr/>
          <p:nvPr/>
        </p:nvSpPr>
        <p:spPr>
          <a:xfrm>
            <a:off x="785217" y="1876306"/>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Connected Devices</a:t>
            </a:r>
            <a:endParaRPr lang="en-US" sz="1601" dirty="0"/>
          </a:p>
        </p:txBody>
      </p:sp>
      <p:sp>
        <p:nvSpPr>
          <p:cNvPr id="9" name="Text 4"/>
          <p:cNvSpPr/>
          <p:nvPr/>
        </p:nvSpPr>
        <p:spPr>
          <a:xfrm>
            <a:off x="785217" y="2234089"/>
            <a:ext cx="757356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IoT systems rely on a variety of connected devices, such as sensors, actuators, and smart appliances, to gather and transmit data.</a:t>
            </a:r>
            <a:endParaRPr lang="en-US" sz="1361" dirty="0"/>
          </a:p>
        </p:txBody>
      </p:sp>
      <p:sp>
        <p:nvSpPr>
          <p:cNvPr id="10" name="Shape 5"/>
          <p:cNvSpPr/>
          <p:nvPr/>
        </p:nvSpPr>
        <p:spPr>
          <a:xfrm>
            <a:off x="604837" y="3140393"/>
            <a:ext cx="7934325" cy="1271707"/>
          </a:xfrm>
          <a:prstGeom prst="roundRect">
            <a:avLst>
              <a:gd name="adj" fmla="val 6115"/>
            </a:avLst>
          </a:prstGeom>
          <a:solidFill>
            <a:srgbClr val="EBD0FB"/>
          </a:solidFill>
          <a:ln w="7620">
            <a:solidFill>
              <a:srgbClr val="D1B6E1"/>
            </a:solidFill>
            <a:prstDash val="solid"/>
          </a:ln>
        </p:spPr>
      </p:sp>
      <p:sp>
        <p:nvSpPr>
          <p:cNvPr id="11" name="Text 6"/>
          <p:cNvSpPr/>
          <p:nvPr/>
        </p:nvSpPr>
        <p:spPr>
          <a:xfrm>
            <a:off x="785217" y="3320772"/>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Network Connectivity</a:t>
            </a:r>
            <a:endParaRPr lang="en-US" sz="1601" dirty="0"/>
          </a:p>
        </p:txBody>
      </p:sp>
      <p:sp>
        <p:nvSpPr>
          <p:cNvPr id="12" name="Text 7"/>
          <p:cNvSpPr/>
          <p:nvPr/>
        </p:nvSpPr>
        <p:spPr>
          <a:xfrm>
            <a:off x="785217" y="3678555"/>
            <a:ext cx="757356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Devices in an IoT system communicate through various network protocols, such as Wi-Fi, Bluetooth, or cellular networks, to exchange data.</a:t>
            </a:r>
            <a:endParaRPr lang="en-US" sz="1361" dirty="0"/>
          </a:p>
        </p:txBody>
      </p:sp>
      <p:sp>
        <p:nvSpPr>
          <p:cNvPr id="13" name="Shape 8"/>
          <p:cNvSpPr/>
          <p:nvPr/>
        </p:nvSpPr>
        <p:spPr>
          <a:xfrm>
            <a:off x="604837" y="4584859"/>
            <a:ext cx="7934325" cy="1271707"/>
          </a:xfrm>
          <a:prstGeom prst="roundRect">
            <a:avLst>
              <a:gd name="adj" fmla="val 6115"/>
            </a:avLst>
          </a:prstGeom>
          <a:solidFill>
            <a:srgbClr val="EBD0FB"/>
          </a:solidFill>
          <a:ln w="7620">
            <a:solidFill>
              <a:srgbClr val="D1B6E1"/>
            </a:solidFill>
            <a:prstDash val="solid"/>
          </a:ln>
        </p:spPr>
      </p:sp>
      <p:sp>
        <p:nvSpPr>
          <p:cNvPr id="14" name="Text 9"/>
          <p:cNvSpPr/>
          <p:nvPr/>
        </p:nvSpPr>
        <p:spPr>
          <a:xfrm>
            <a:off x="785217" y="4765238"/>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Data Processing</a:t>
            </a:r>
            <a:endParaRPr lang="en-US" sz="1601" dirty="0"/>
          </a:p>
        </p:txBody>
      </p:sp>
      <p:sp>
        <p:nvSpPr>
          <p:cNvPr id="15" name="Text 10"/>
          <p:cNvSpPr/>
          <p:nvPr/>
        </p:nvSpPr>
        <p:spPr>
          <a:xfrm>
            <a:off x="785217" y="5123021"/>
            <a:ext cx="757356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IoT platforms analyze the data collected from connected devices, enabling real-time decision-making and automation.</a:t>
            </a:r>
            <a:endParaRPr lang="en-US" sz="1361" dirty="0"/>
          </a:p>
        </p:txBody>
      </p:sp>
      <p:sp>
        <p:nvSpPr>
          <p:cNvPr id="16" name="Shape 11"/>
          <p:cNvSpPr/>
          <p:nvPr/>
        </p:nvSpPr>
        <p:spPr>
          <a:xfrm>
            <a:off x="604837" y="6029325"/>
            <a:ext cx="7934325" cy="1271707"/>
          </a:xfrm>
          <a:prstGeom prst="roundRect">
            <a:avLst>
              <a:gd name="adj" fmla="val 6115"/>
            </a:avLst>
          </a:prstGeom>
          <a:solidFill>
            <a:srgbClr val="EBD0FB"/>
          </a:solidFill>
          <a:ln w="7620">
            <a:solidFill>
              <a:srgbClr val="D1B6E1"/>
            </a:solidFill>
            <a:prstDash val="solid"/>
          </a:ln>
        </p:spPr>
      </p:sp>
      <p:sp>
        <p:nvSpPr>
          <p:cNvPr id="17" name="Text 12"/>
          <p:cNvSpPr/>
          <p:nvPr/>
        </p:nvSpPr>
        <p:spPr>
          <a:xfrm>
            <a:off x="785217" y="6209705"/>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Cloud Infrastructure</a:t>
            </a:r>
            <a:endParaRPr lang="en-US" sz="1601" dirty="0"/>
          </a:p>
        </p:txBody>
      </p:sp>
      <p:sp>
        <p:nvSpPr>
          <p:cNvPr id="18" name="Text 13"/>
          <p:cNvSpPr/>
          <p:nvPr/>
        </p:nvSpPr>
        <p:spPr>
          <a:xfrm>
            <a:off x="785217" y="6567488"/>
            <a:ext cx="757356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Cloud-based platforms provide scalable storage and computing power to manage and process the vast amounts of data generated by IoT systems.</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15979" y="2787968"/>
            <a:ext cx="5054322" cy="2653546"/>
          </a:xfrm>
          <a:prstGeom prst="rect">
            <a:avLst/>
          </a:prstGeom>
        </p:spPr>
      </p:pic>
      <p:sp>
        <p:nvSpPr>
          <p:cNvPr id="6" name="Text 1"/>
          <p:cNvSpPr/>
          <p:nvPr/>
        </p:nvSpPr>
        <p:spPr>
          <a:xfrm>
            <a:off x="6091238" y="1261467"/>
            <a:ext cx="5265063" cy="508159"/>
          </a:xfrm>
          <a:prstGeom prst="rect">
            <a:avLst/>
          </a:prstGeom>
          <a:noFill/>
          <a:ln/>
        </p:spPr>
        <p:txBody>
          <a:bodyPr wrap="none" rtlCol="0" anchor="t"/>
          <a:lstStyle/>
          <a:p>
            <a:pPr marL="0" indent="0">
              <a:lnSpc>
                <a:spcPts val="4002"/>
              </a:lnSpc>
              <a:buNone/>
            </a:pPr>
            <a:r>
              <a:rPr lang="en-US" sz="3202" b="1" kern="0" spc="-64" dirty="0">
                <a:solidFill>
                  <a:srgbClr val="FF75D3"/>
                </a:solidFill>
                <a:latin typeface="adonis-web" pitchFamily="34" charset="0"/>
                <a:ea typeface="adonis-web" pitchFamily="34" charset="-122"/>
                <a:cs typeface="adonis-web" pitchFamily="34" charset="-120"/>
              </a:rPr>
              <a:t>IoT Applications and Use Cases</a:t>
            </a:r>
            <a:endParaRPr lang="en-US" sz="3202" dirty="0"/>
          </a:p>
        </p:txBody>
      </p:sp>
      <p:sp>
        <p:nvSpPr>
          <p:cNvPr id="7" name="Shape 2"/>
          <p:cNvSpPr/>
          <p:nvPr/>
        </p:nvSpPr>
        <p:spPr>
          <a:xfrm>
            <a:off x="6091238" y="2223135"/>
            <a:ext cx="388739" cy="388739"/>
          </a:xfrm>
          <a:prstGeom prst="roundRect">
            <a:avLst>
              <a:gd name="adj" fmla="val 20006"/>
            </a:avLst>
          </a:prstGeom>
          <a:solidFill>
            <a:srgbClr val="EBD0FB"/>
          </a:solidFill>
          <a:ln w="7620">
            <a:solidFill>
              <a:srgbClr val="D1B6E1"/>
            </a:solidFill>
            <a:prstDash val="solid"/>
          </a:ln>
        </p:spPr>
      </p:sp>
      <p:sp>
        <p:nvSpPr>
          <p:cNvPr id="8" name="Text 3"/>
          <p:cNvSpPr/>
          <p:nvPr/>
        </p:nvSpPr>
        <p:spPr>
          <a:xfrm>
            <a:off x="6218634" y="2295525"/>
            <a:ext cx="133945"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adonis-web" pitchFamily="34" charset="0"/>
                <a:ea typeface="adonis-web" pitchFamily="34" charset="-122"/>
                <a:cs typeface="adonis-web" pitchFamily="34" charset="-120"/>
              </a:rPr>
              <a:t>1</a:t>
            </a:r>
            <a:endParaRPr lang="en-US" sz="1921" dirty="0"/>
          </a:p>
        </p:txBody>
      </p:sp>
      <p:sp>
        <p:nvSpPr>
          <p:cNvPr id="9" name="Text 4"/>
          <p:cNvSpPr/>
          <p:nvPr/>
        </p:nvSpPr>
        <p:spPr>
          <a:xfrm>
            <a:off x="6652736" y="2223135"/>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Smart Home</a:t>
            </a:r>
            <a:endParaRPr lang="en-US" sz="1601" dirty="0"/>
          </a:p>
        </p:txBody>
      </p:sp>
      <p:sp>
        <p:nvSpPr>
          <p:cNvPr id="10" name="Text 5"/>
          <p:cNvSpPr/>
          <p:nvPr/>
        </p:nvSpPr>
        <p:spPr>
          <a:xfrm>
            <a:off x="6652736" y="2580918"/>
            <a:ext cx="737282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IoT enables the automation and remote control of household appliances, lighting, and security systems, improving energy efficiency and convenience.</a:t>
            </a:r>
            <a:endParaRPr lang="en-US" sz="1361" dirty="0"/>
          </a:p>
        </p:txBody>
      </p:sp>
      <p:sp>
        <p:nvSpPr>
          <p:cNvPr id="11" name="Shape 6"/>
          <p:cNvSpPr/>
          <p:nvPr/>
        </p:nvSpPr>
        <p:spPr>
          <a:xfrm>
            <a:off x="6091238" y="3501152"/>
            <a:ext cx="388739" cy="388739"/>
          </a:xfrm>
          <a:prstGeom prst="roundRect">
            <a:avLst>
              <a:gd name="adj" fmla="val 20006"/>
            </a:avLst>
          </a:prstGeom>
          <a:solidFill>
            <a:srgbClr val="EBD0FB"/>
          </a:solidFill>
          <a:ln w="7620">
            <a:solidFill>
              <a:srgbClr val="D1B6E1"/>
            </a:solidFill>
            <a:prstDash val="solid"/>
          </a:ln>
        </p:spPr>
      </p:sp>
      <p:sp>
        <p:nvSpPr>
          <p:cNvPr id="12" name="Text 7"/>
          <p:cNvSpPr/>
          <p:nvPr/>
        </p:nvSpPr>
        <p:spPr>
          <a:xfrm>
            <a:off x="6218634" y="3573542"/>
            <a:ext cx="133945"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adonis-web" pitchFamily="34" charset="0"/>
                <a:ea typeface="adonis-web" pitchFamily="34" charset="-122"/>
                <a:cs typeface="adonis-web" pitchFamily="34" charset="-120"/>
              </a:rPr>
              <a:t>2</a:t>
            </a:r>
            <a:endParaRPr lang="en-US" sz="1921" dirty="0"/>
          </a:p>
        </p:txBody>
      </p:sp>
      <p:sp>
        <p:nvSpPr>
          <p:cNvPr id="13" name="Text 8"/>
          <p:cNvSpPr/>
          <p:nvPr/>
        </p:nvSpPr>
        <p:spPr>
          <a:xfrm>
            <a:off x="6652736" y="3501152"/>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Industrial Automation</a:t>
            </a:r>
            <a:endParaRPr lang="en-US" sz="1601" dirty="0"/>
          </a:p>
        </p:txBody>
      </p:sp>
      <p:sp>
        <p:nvSpPr>
          <p:cNvPr id="14" name="Text 9"/>
          <p:cNvSpPr/>
          <p:nvPr/>
        </p:nvSpPr>
        <p:spPr>
          <a:xfrm>
            <a:off x="6652736" y="3858935"/>
            <a:ext cx="737282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IoT can optimize manufacturing processes, monitor equipment, and predict maintenance needs, increasing productivity and reducing downtime.</a:t>
            </a:r>
            <a:endParaRPr lang="en-US" sz="1361" dirty="0"/>
          </a:p>
        </p:txBody>
      </p:sp>
      <p:sp>
        <p:nvSpPr>
          <p:cNvPr id="15" name="Shape 10"/>
          <p:cNvSpPr/>
          <p:nvPr/>
        </p:nvSpPr>
        <p:spPr>
          <a:xfrm>
            <a:off x="6091238" y="4779169"/>
            <a:ext cx="388739" cy="388739"/>
          </a:xfrm>
          <a:prstGeom prst="roundRect">
            <a:avLst>
              <a:gd name="adj" fmla="val 20006"/>
            </a:avLst>
          </a:prstGeom>
          <a:solidFill>
            <a:srgbClr val="EBD0FB"/>
          </a:solidFill>
          <a:ln w="7620">
            <a:solidFill>
              <a:srgbClr val="D1B6E1"/>
            </a:solidFill>
            <a:prstDash val="solid"/>
          </a:ln>
        </p:spPr>
      </p:sp>
      <p:sp>
        <p:nvSpPr>
          <p:cNvPr id="16" name="Text 11"/>
          <p:cNvSpPr/>
          <p:nvPr/>
        </p:nvSpPr>
        <p:spPr>
          <a:xfrm>
            <a:off x="6218634" y="4851559"/>
            <a:ext cx="133945"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adonis-web" pitchFamily="34" charset="0"/>
                <a:ea typeface="adonis-web" pitchFamily="34" charset="-122"/>
                <a:cs typeface="adonis-web" pitchFamily="34" charset="-120"/>
              </a:rPr>
              <a:t>3</a:t>
            </a:r>
            <a:endParaRPr lang="en-US" sz="1921" dirty="0"/>
          </a:p>
        </p:txBody>
      </p:sp>
      <p:sp>
        <p:nvSpPr>
          <p:cNvPr id="17" name="Text 12"/>
          <p:cNvSpPr/>
          <p:nvPr/>
        </p:nvSpPr>
        <p:spPr>
          <a:xfrm>
            <a:off x="6652736" y="4779169"/>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Healthcare</a:t>
            </a:r>
            <a:endParaRPr lang="en-US" sz="1601" dirty="0"/>
          </a:p>
        </p:txBody>
      </p:sp>
      <p:sp>
        <p:nvSpPr>
          <p:cNvPr id="18" name="Text 13"/>
          <p:cNvSpPr/>
          <p:nvPr/>
        </p:nvSpPr>
        <p:spPr>
          <a:xfrm>
            <a:off x="6652736" y="5136952"/>
            <a:ext cx="737282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IoT-powered wearable devices and remote monitoring can improve patient care, enable early disease detection, and support personalized treatment plans.</a:t>
            </a:r>
            <a:endParaRPr lang="en-US" sz="1361" dirty="0"/>
          </a:p>
        </p:txBody>
      </p:sp>
      <p:sp>
        <p:nvSpPr>
          <p:cNvPr id="19" name="Shape 14"/>
          <p:cNvSpPr/>
          <p:nvPr/>
        </p:nvSpPr>
        <p:spPr>
          <a:xfrm>
            <a:off x="6091238" y="6057186"/>
            <a:ext cx="388739" cy="388739"/>
          </a:xfrm>
          <a:prstGeom prst="roundRect">
            <a:avLst>
              <a:gd name="adj" fmla="val 20006"/>
            </a:avLst>
          </a:prstGeom>
          <a:solidFill>
            <a:srgbClr val="EBD0FB"/>
          </a:solidFill>
          <a:ln w="7620">
            <a:solidFill>
              <a:srgbClr val="D1B6E1"/>
            </a:solidFill>
            <a:prstDash val="solid"/>
          </a:ln>
        </p:spPr>
      </p:sp>
      <p:sp>
        <p:nvSpPr>
          <p:cNvPr id="20" name="Text 15"/>
          <p:cNvSpPr/>
          <p:nvPr/>
        </p:nvSpPr>
        <p:spPr>
          <a:xfrm>
            <a:off x="6218634" y="6129576"/>
            <a:ext cx="133945" cy="243959"/>
          </a:xfrm>
          <a:prstGeom prst="rect">
            <a:avLst/>
          </a:prstGeom>
          <a:noFill/>
          <a:ln/>
        </p:spPr>
        <p:txBody>
          <a:bodyPr wrap="none" rtlCol="0" anchor="t"/>
          <a:lstStyle/>
          <a:p>
            <a:pPr marL="0" indent="0" algn="ctr">
              <a:lnSpc>
                <a:spcPts val="1921"/>
              </a:lnSpc>
              <a:buNone/>
            </a:pPr>
            <a:r>
              <a:rPr lang="en-US" sz="1921" b="1" kern="0" spc="-38" dirty="0">
                <a:solidFill>
                  <a:srgbClr val="272525"/>
                </a:solidFill>
                <a:latin typeface="adonis-web" pitchFamily="34" charset="0"/>
                <a:ea typeface="adonis-web" pitchFamily="34" charset="-122"/>
                <a:cs typeface="adonis-web" pitchFamily="34" charset="-120"/>
              </a:rPr>
              <a:t>4</a:t>
            </a:r>
            <a:endParaRPr lang="en-US" sz="1921" dirty="0"/>
          </a:p>
        </p:txBody>
      </p:sp>
      <p:sp>
        <p:nvSpPr>
          <p:cNvPr id="21" name="Text 16"/>
          <p:cNvSpPr/>
          <p:nvPr/>
        </p:nvSpPr>
        <p:spPr>
          <a:xfrm>
            <a:off x="6652736" y="6057186"/>
            <a:ext cx="2033111" cy="254198"/>
          </a:xfrm>
          <a:prstGeom prst="rect">
            <a:avLst/>
          </a:prstGeom>
          <a:noFill/>
          <a:ln/>
        </p:spPr>
        <p:txBody>
          <a:bodyPr wrap="none" rtlCol="0" anchor="t"/>
          <a:lstStyle/>
          <a:p>
            <a:pPr marL="0" indent="0">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Smart Cities</a:t>
            </a:r>
            <a:endParaRPr lang="en-US" sz="1601" dirty="0"/>
          </a:p>
        </p:txBody>
      </p:sp>
      <p:sp>
        <p:nvSpPr>
          <p:cNvPr id="22" name="Text 17"/>
          <p:cNvSpPr/>
          <p:nvPr/>
        </p:nvSpPr>
        <p:spPr>
          <a:xfrm>
            <a:off x="6652736" y="6414968"/>
            <a:ext cx="7372826"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IoT can be used to manage traffic, optimize energy consumption, enhance public safety, and improve the overall quality of life in urban areas.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335572"/>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9335572"/>
          </a:xfrm>
          <a:prstGeom prst="rect">
            <a:avLst/>
          </a:prstGeom>
        </p:spPr>
      </p:pic>
      <p:pic>
        <p:nvPicPr>
          <p:cNvPr id="5" name="Image 2" descr="preencoded.png"/>
          <p:cNvPicPr>
            <a:picLocks noChangeAspect="1"/>
          </p:cNvPicPr>
          <p:nvPr/>
        </p:nvPicPr>
        <p:blipFill>
          <a:blip r:embed="rId5"/>
          <a:stretch>
            <a:fillRect/>
          </a:stretch>
        </p:blipFill>
        <p:spPr>
          <a:xfrm>
            <a:off x="9819561" y="215979"/>
            <a:ext cx="4135279" cy="8903613"/>
          </a:xfrm>
          <a:prstGeom prst="rect">
            <a:avLst/>
          </a:prstGeom>
        </p:spPr>
      </p:pic>
      <p:sp>
        <p:nvSpPr>
          <p:cNvPr id="6" name="Text 1"/>
          <p:cNvSpPr/>
          <p:nvPr/>
        </p:nvSpPr>
        <p:spPr>
          <a:xfrm>
            <a:off x="604837" y="475178"/>
            <a:ext cx="7685484" cy="508159"/>
          </a:xfrm>
          <a:prstGeom prst="rect">
            <a:avLst/>
          </a:prstGeom>
          <a:noFill/>
          <a:ln/>
        </p:spPr>
        <p:txBody>
          <a:bodyPr wrap="none" rtlCol="0" anchor="t"/>
          <a:lstStyle/>
          <a:p>
            <a:pPr marL="0" indent="0">
              <a:lnSpc>
                <a:spcPts val="4002"/>
              </a:lnSpc>
              <a:buNone/>
            </a:pPr>
            <a:r>
              <a:rPr lang="en-US" sz="3202" b="1" kern="0" spc="-64" dirty="0">
                <a:solidFill>
                  <a:srgbClr val="FF75D3"/>
                </a:solidFill>
                <a:latin typeface="adonis-web" pitchFamily="34" charset="0"/>
                <a:ea typeface="adonis-web" pitchFamily="34" charset="-122"/>
                <a:cs typeface="adonis-web" pitchFamily="34" charset="-120"/>
              </a:rPr>
              <a:t>Benefits of IoT for Businesses and Individuals</a:t>
            </a:r>
            <a:endParaRPr lang="en-US" sz="3202" dirty="0"/>
          </a:p>
        </p:txBody>
      </p:sp>
      <p:pic>
        <p:nvPicPr>
          <p:cNvPr id="7" name="Image 3" descr="preencoded.png"/>
          <p:cNvPicPr>
            <a:picLocks noChangeAspect="1"/>
          </p:cNvPicPr>
          <p:nvPr/>
        </p:nvPicPr>
        <p:blipFill>
          <a:blip r:embed="rId6"/>
          <a:stretch>
            <a:fillRect/>
          </a:stretch>
        </p:blipFill>
        <p:spPr>
          <a:xfrm>
            <a:off x="604837" y="1242536"/>
            <a:ext cx="431959" cy="431959"/>
          </a:xfrm>
          <a:prstGeom prst="rect">
            <a:avLst/>
          </a:prstGeom>
        </p:spPr>
      </p:pic>
      <p:sp>
        <p:nvSpPr>
          <p:cNvPr id="8" name="Text 2"/>
          <p:cNvSpPr/>
          <p:nvPr/>
        </p:nvSpPr>
        <p:spPr>
          <a:xfrm>
            <a:off x="604837" y="1847255"/>
            <a:ext cx="203311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Increased Efficiency</a:t>
            </a:r>
            <a:endParaRPr lang="en-US" sz="1601" dirty="0"/>
          </a:p>
        </p:txBody>
      </p:sp>
      <p:sp>
        <p:nvSpPr>
          <p:cNvPr id="9" name="Text 3"/>
          <p:cNvSpPr/>
          <p:nvPr/>
        </p:nvSpPr>
        <p:spPr>
          <a:xfrm>
            <a:off x="604837" y="2205038"/>
            <a:ext cx="7934325" cy="553164"/>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IoT can automate and optimize business processes, reducing manual intervention and improving overall productivity.</a:t>
            </a:r>
            <a:endParaRPr lang="en-US" sz="1361" dirty="0"/>
          </a:p>
        </p:txBody>
      </p:sp>
      <p:pic>
        <p:nvPicPr>
          <p:cNvPr id="10" name="Image 4" descr="preencoded.png"/>
          <p:cNvPicPr>
            <a:picLocks noChangeAspect="1"/>
          </p:cNvPicPr>
          <p:nvPr/>
        </p:nvPicPr>
        <p:blipFill>
          <a:blip r:embed="rId7"/>
          <a:stretch>
            <a:fillRect/>
          </a:stretch>
        </p:blipFill>
        <p:spPr>
          <a:xfrm>
            <a:off x="604837" y="3276600"/>
            <a:ext cx="431959" cy="431959"/>
          </a:xfrm>
          <a:prstGeom prst="rect">
            <a:avLst/>
          </a:prstGeom>
        </p:spPr>
      </p:pic>
      <p:sp>
        <p:nvSpPr>
          <p:cNvPr id="11" name="Text 4"/>
          <p:cNvSpPr/>
          <p:nvPr/>
        </p:nvSpPr>
        <p:spPr>
          <a:xfrm>
            <a:off x="604837" y="3881318"/>
            <a:ext cx="203311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Cost Savings</a:t>
            </a:r>
            <a:endParaRPr lang="en-US" sz="1601" dirty="0"/>
          </a:p>
        </p:txBody>
      </p:sp>
      <p:sp>
        <p:nvSpPr>
          <p:cNvPr id="12" name="Text 5"/>
          <p:cNvSpPr/>
          <p:nvPr/>
        </p:nvSpPr>
        <p:spPr>
          <a:xfrm>
            <a:off x="604837" y="4239101"/>
            <a:ext cx="7934325" cy="553164"/>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IoT can help businesses and individuals save money by optimizing resource usage, reducing waste, and enabling predictive maintenance.</a:t>
            </a:r>
            <a:endParaRPr lang="en-US" sz="1361" dirty="0"/>
          </a:p>
        </p:txBody>
      </p:sp>
      <p:pic>
        <p:nvPicPr>
          <p:cNvPr id="13" name="Image 5" descr="preencoded.png"/>
          <p:cNvPicPr>
            <a:picLocks noChangeAspect="1"/>
          </p:cNvPicPr>
          <p:nvPr/>
        </p:nvPicPr>
        <p:blipFill>
          <a:blip r:embed="rId8"/>
          <a:stretch>
            <a:fillRect/>
          </a:stretch>
        </p:blipFill>
        <p:spPr>
          <a:xfrm>
            <a:off x="604837" y="5310664"/>
            <a:ext cx="431959" cy="431959"/>
          </a:xfrm>
          <a:prstGeom prst="rect">
            <a:avLst/>
          </a:prstGeom>
        </p:spPr>
      </p:pic>
      <p:sp>
        <p:nvSpPr>
          <p:cNvPr id="14" name="Text 6"/>
          <p:cNvSpPr/>
          <p:nvPr/>
        </p:nvSpPr>
        <p:spPr>
          <a:xfrm>
            <a:off x="604837" y="5915382"/>
            <a:ext cx="2278380"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Improved Decision Making</a:t>
            </a:r>
            <a:endParaRPr lang="en-US" sz="1601" dirty="0"/>
          </a:p>
        </p:txBody>
      </p:sp>
      <p:sp>
        <p:nvSpPr>
          <p:cNvPr id="15" name="Text 7"/>
          <p:cNvSpPr/>
          <p:nvPr/>
        </p:nvSpPr>
        <p:spPr>
          <a:xfrm>
            <a:off x="604837" y="6273165"/>
            <a:ext cx="7934325" cy="553164"/>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IoT data and analytics can provide valuable insights to help businesses and individuals make more informed decisions.</a:t>
            </a:r>
            <a:endParaRPr lang="en-US" sz="1361" dirty="0"/>
          </a:p>
        </p:txBody>
      </p:sp>
      <p:pic>
        <p:nvPicPr>
          <p:cNvPr id="16" name="Image 6" descr="preencoded.png"/>
          <p:cNvPicPr>
            <a:picLocks noChangeAspect="1"/>
          </p:cNvPicPr>
          <p:nvPr/>
        </p:nvPicPr>
        <p:blipFill>
          <a:blip r:embed="rId9"/>
          <a:stretch>
            <a:fillRect/>
          </a:stretch>
        </p:blipFill>
        <p:spPr>
          <a:xfrm>
            <a:off x="604837" y="7344728"/>
            <a:ext cx="431959" cy="431959"/>
          </a:xfrm>
          <a:prstGeom prst="rect">
            <a:avLst/>
          </a:prstGeom>
        </p:spPr>
      </p:pic>
      <p:sp>
        <p:nvSpPr>
          <p:cNvPr id="17" name="Text 8"/>
          <p:cNvSpPr/>
          <p:nvPr/>
        </p:nvSpPr>
        <p:spPr>
          <a:xfrm>
            <a:off x="604837" y="7949446"/>
            <a:ext cx="2243733"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Enhanced User Experience</a:t>
            </a:r>
            <a:endParaRPr lang="en-US" sz="1601" dirty="0"/>
          </a:p>
        </p:txBody>
      </p:sp>
      <p:sp>
        <p:nvSpPr>
          <p:cNvPr id="18" name="Text 9"/>
          <p:cNvSpPr/>
          <p:nvPr/>
        </p:nvSpPr>
        <p:spPr>
          <a:xfrm>
            <a:off x="604837" y="8307229"/>
            <a:ext cx="7934325" cy="553164"/>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IoT can personalize and automate various aspects of our daily lives, improving convenience and overall quality of life.</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15979" y="2219325"/>
            <a:ext cx="5054441" cy="3790831"/>
          </a:xfrm>
          <a:prstGeom prst="rect">
            <a:avLst/>
          </a:prstGeom>
        </p:spPr>
      </p:pic>
      <p:sp>
        <p:nvSpPr>
          <p:cNvPr id="6" name="Text 1"/>
          <p:cNvSpPr/>
          <p:nvPr/>
        </p:nvSpPr>
        <p:spPr>
          <a:xfrm>
            <a:off x="6091238" y="965954"/>
            <a:ext cx="5623679" cy="508159"/>
          </a:xfrm>
          <a:prstGeom prst="rect">
            <a:avLst/>
          </a:prstGeom>
          <a:noFill/>
          <a:ln/>
        </p:spPr>
        <p:txBody>
          <a:bodyPr wrap="none" rtlCol="0" anchor="t"/>
          <a:lstStyle/>
          <a:p>
            <a:pPr marL="0" indent="0">
              <a:lnSpc>
                <a:spcPts val="4002"/>
              </a:lnSpc>
              <a:buNone/>
            </a:pPr>
            <a:r>
              <a:rPr lang="en-US" sz="3202" b="1" kern="0" spc="-64" dirty="0">
                <a:solidFill>
                  <a:srgbClr val="FF75D3"/>
                </a:solidFill>
                <a:latin typeface="adonis-web" pitchFamily="34" charset="0"/>
                <a:ea typeface="adonis-web" pitchFamily="34" charset="-122"/>
                <a:cs typeface="adonis-web" pitchFamily="34" charset="-120"/>
              </a:rPr>
              <a:t>Challenges and Limitations of IoT</a:t>
            </a:r>
            <a:endParaRPr lang="en-US" sz="3202" dirty="0"/>
          </a:p>
        </p:txBody>
      </p:sp>
      <p:pic>
        <p:nvPicPr>
          <p:cNvPr id="7" name="Image 3" descr="preencoded.png"/>
          <p:cNvPicPr>
            <a:picLocks noChangeAspect="1"/>
          </p:cNvPicPr>
          <p:nvPr/>
        </p:nvPicPr>
        <p:blipFill>
          <a:blip r:embed="rId6"/>
          <a:stretch>
            <a:fillRect/>
          </a:stretch>
        </p:blipFill>
        <p:spPr>
          <a:xfrm>
            <a:off x="6091238" y="1733312"/>
            <a:ext cx="864037" cy="1382554"/>
          </a:xfrm>
          <a:prstGeom prst="rect">
            <a:avLst/>
          </a:prstGeom>
        </p:spPr>
      </p:pic>
      <p:sp>
        <p:nvSpPr>
          <p:cNvPr id="8" name="Text 2"/>
          <p:cNvSpPr/>
          <p:nvPr/>
        </p:nvSpPr>
        <p:spPr>
          <a:xfrm>
            <a:off x="7214473" y="1906072"/>
            <a:ext cx="203311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Security and Privacy</a:t>
            </a:r>
            <a:endParaRPr lang="en-US" sz="1601" dirty="0"/>
          </a:p>
        </p:txBody>
      </p:sp>
      <p:sp>
        <p:nvSpPr>
          <p:cNvPr id="9" name="Text 3"/>
          <p:cNvSpPr/>
          <p:nvPr/>
        </p:nvSpPr>
        <p:spPr>
          <a:xfrm>
            <a:off x="7214473" y="2263854"/>
            <a:ext cx="6811089" cy="553164"/>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IoT devices can be vulnerable to cyber threats, and the collection and use of personal data raise concerns about privacy.</a:t>
            </a:r>
            <a:endParaRPr lang="en-US" sz="1361" dirty="0"/>
          </a:p>
        </p:txBody>
      </p:sp>
      <p:pic>
        <p:nvPicPr>
          <p:cNvPr id="10" name="Image 4" descr="preencoded.png"/>
          <p:cNvPicPr>
            <a:picLocks noChangeAspect="1"/>
          </p:cNvPicPr>
          <p:nvPr/>
        </p:nvPicPr>
        <p:blipFill>
          <a:blip r:embed="rId7"/>
          <a:stretch>
            <a:fillRect/>
          </a:stretch>
        </p:blipFill>
        <p:spPr>
          <a:xfrm>
            <a:off x="6091238" y="3115866"/>
            <a:ext cx="864037" cy="1382554"/>
          </a:xfrm>
          <a:prstGeom prst="rect">
            <a:avLst/>
          </a:prstGeom>
        </p:spPr>
      </p:pic>
      <p:sp>
        <p:nvSpPr>
          <p:cNvPr id="11" name="Text 4"/>
          <p:cNvSpPr/>
          <p:nvPr/>
        </p:nvSpPr>
        <p:spPr>
          <a:xfrm>
            <a:off x="7214473" y="3288625"/>
            <a:ext cx="203311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Interoperability</a:t>
            </a:r>
            <a:endParaRPr lang="en-US" sz="1601" dirty="0"/>
          </a:p>
        </p:txBody>
      </p:sp>
      <p:sp>
        <p:nvSpPr>
          <p:cNvPr id="12" name="Text 5"/>
          <p:cNvSpPr/>
          <p:nvPr/>
        </p:nvSpPr>
        <p:spPr>
          <a:xfrm>
            <a:off x="7214473" y="3646408"/>
            <a:ext cx="6811089" cy="553164"/>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The lack of standardized protocols and communication methods can make it challenging to integrate different IoT systems and devices.</a:t>
            </a:r>
            <a:endParaRPr lang="en-US" sz="1361" dirty="0"/>
          </a:p>
        </p:txBody>
      </p:sp>
      <p:pic>
        <p:nvPicPr>
          <p:cNvPr id="13" name="Image 5" descr="preencoded.png"/>
          <p:cNvPicPr>
            <a:picLocks noChangeAspect="1"/>
          </p:cNvPicPr>
          <p:nvPr/>
        </p:nvPicPr>
        <p:blipFill>
          <a:blip r:embed="rId8"/>
          <a:stretch>
            <a:fillRect/>
          </a:stretch>
        </p:blipFill>
        <p:spPr>
          <a:xfrm>
            <a:off x="6091238" y="4498419"/>
            <a:ext cx="864037" cy="1382554"/>
          </a:xfrm>
          <a:prstGeom prst="rect">
            <a:avLst/>
          </a:prstGeom>
        </p:spPr>
      </p:pic>
      <p:sp>
        <p:nvSpPr>
          <p:cNvPr id="14" name="Text 6"/>
          <p:cNvSpPr/>
          <p:nvPr/>
        </p:nvSpPr>
        <p:spPr>
          <a:xfrm>
            <a:off x="7214473" y="4671179"/>
            <a:ext cx="203311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Data Management</a:t>
            </a:r>
            <a:endParaRPr lang="en-US" sz="1601" dirty="0"/>
          </a:p>
        </p:txBody>
      </p:sp>
      <p:sp>
        <p:nvSpPr>
          <p:cNvPr id="15" name="Text 7"/>
          <p:cNvSpPr/>
          <p:nvPr/>
        </p:nvSpPr>
        <p:spPr>
          <a:xfrm>
            <a:off x="7214473" y="5028962"/>
            <a:ext cx="6811089" cy="553164"/>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The vast amount of data generated by IoT systems requires robust data management, storage, and analytics capabilities to extract meaningful insights.</a:t>
            </a:r>
            <a:endParaRPr lang="en-US" sz="1361" dirty="0"/>
          </a:p>
        </p:txBody>
      </p:sp>
      <p:pic>
        <p:nvPicPr>
          <p:cNvPr id="16" name="Image 6" descr="preencoded.png"/>
          <p:cNvPicPr>
            <a:picLocks noChangeAspect="1"/>
          </p:cNvPicPr>
          <p:nvPr/>
        </p:nvPicPr>
        <p:blipFill>
          <a:blip r:embed="rId9"/>
          <a:stretch>
            <a:fillRect/>
          </a:stretch>
        </p:blipFill>
        <p:spPr>
          <a:xfrm>
            <a:off x="6091238" y="5880973"/>
            <a:ext cx="864037" cy="1382554"/>
          </a:xfrm>
          <a:prstGeom prst="rect">
            <a:avLst/>
          </a:prstGeom>
        </p:spPr>
      </p:pic>
      <p:sp>
        <p:nvSpPr>
          <p:cNvPr id="17" name="Text 8"/>
          <p:cNvSpPr/>
          <p:nvPr/>
        </p:nvSpPr>
        <p:spPr>
          <a:xfrm>
            <a:off x="7214473" y="6053733"/>
            <a:ext cx="203311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Power Consumption</a:t>
            </a:r>
            <a:endParaRPr lang="en-US" sz="1601" dirty="0"/>
          </a:p>
        </p:txBody>
      </p:sp>
      <p:sp>
        <p:nvSpPr>
          <p:cNvPr id="18" name="Text 9"/>
          <p:cNvSpPr/>
          <p:nvPr/>
        </p:nvSpPr>
        <p:spPr>
          <a:xfrm>
            <a:off x="7214473" y="6411516"/>
            <a:ext cx="6811089" cy="553164"/>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Many IoT devices are battery-powered, and their energy consumption needs to be optimized to ensure long-term operation.</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450663"/>
          </a:xfrm>
          <a:prstGeom prst="rect">
            <a:avLst/>
          </a:prstGeom>
        </p:spPr>
      </p:pic>
      <p:sp>
        <p:nvSpPr>
          <p:cNvPr id="5" name="Text 1"/>
          <p:cNvSpPr/>
          <p:nvPr/>
        </p:nvSpPr>
        <p:spPr>
          <a:xfrm>
            <a:off x="2275403" y="2989778"/>
            <a:ext cx="7523202" cy="576620"/>
          </a:xfrm>
          <a:prstGeom prst="rect">
            <a:avLst/>
          </a:prstGeom>
          <a:noFill/>
          <a:ln/>
        </p:spPr>
        <p:txBody>
          <a:bodyPr wrap="none" rtlCol="0" anchor="t"/>
          <a:lstStyle/>
          <a:p>
            <a:pPr marL="0" indent="0">
              <a:lnSpc>
                <a:spcPts val="4540"/>
              </a:lnSpc>
              <a:buNone/>
            </a:pPr>
            <a:r>
              <a:rPr lang="en-US" sz="3632" b="1" kern="0" spc="-73" dirty="0">
                <a:solidFill>
                  <a:srgbClr val="FF75D3"/>
                </a:solidFill>
                <a:latin typeface="adonis-web" pitchFamily="34" charset="0"/>
                <a:ea typeface="adonis-web" pitchFamily="34" charset="-122"/>
                <a:cs typeface="adonis-web" pitchFamily="34" charset="-120"/>
              </a:rPr>
              <a:t>IoT Job Opportunities and Career Paths</a:t>
            </a:r>
            <a:endParaRPr lang="en-US" sz="3632" dirty="0"/>
          </a:p>
        </p:txBody>
      </p:sp>
      <p:sp>
        <p:nvSpPr>
          <p:cNvPr id="6" name="Shape 2"/>
          <p:cNvSpPr/>
          <p:nvPr/>
        </p:nvSpPr>
        <p:spPr>
          <a:xfrm>
            <a:off x="2275403" y="5776079"/>
            <a:ext cx="10079593" cy="39172"/>
          </a:xfrm>
          <a:prstGeom prst="roundRect">
            <a:avLst>
              <a:gd name="adj" fmla="val 225228"/>
            </a:avLst>
          </a:prstGeom>
          <a:solidFill>
            <a:srgbClr val="D1B6E1"/>
          </a:solidFill>
          <a:ln/>
        </p:spPr>
      </p:sp>
      <p:sp>
        <p:nvSpPr>
          <p:cNvPr id="7" name="Shape 3"/>
          <p:cNvSpPr/>
          <p:nvPr/>
        </p:nvSpPr>
        <p:spPr>
          <a:xfrm>
            <a:off x="4726722" y="5089981"/>
            <a:ext cx="39172" cy="686157"/>
          </a:xfrm>
          <a:prstGeom prst="roundRect">
            <a:avLst>
              <a:gd name="adj" fmla="val 225228"/>
            </a:avLst>
          </a:prstGeom>
          <a:solidFill>
            <a:srgbClr val="D1B6E1"/>
          </a:solidFill>
          <a:ln/>
        </p:spPr>
      </p:sp>
      <p:sp>
        <p:nvSpPr>
          <p:cNvPr id="8" name="Shape 4"/>
          <p:cNvSpPr/>
          <p:nvPr/>
        </p:nvSpPr>
        <p:spPr>
          <a:xfrm>
            <a:off x="4525804" y="5555516"/>
            <a:ext cx="441127" cy="441127"/>
          </a:xfrm>
          <a:prstGeom prst="roundRect">
            <a:avLst>
              <a:gd name="adj" fmla="val 20000"/>
            </a:avLst>
          </a:prstGeom>
          <a:solidFill>
            <a:srgbClr val="EBD0FB"/>
          </a:solidFill>
          <a:ln w="7620">
            <a:solidFill>
              <a:srgbClr val="D1B6E1"/>
            </a:solidFill>
            <a:prstDash val="solid"/>
          </a:ln>
        </p:spPr>
      </p:sp>
      <p:sp>
        <p:nvSpPr>
          <p:cNvPr id="9" name="Text 5"/>
          <p:cNvSpPr/>
          <p:nvPr/>
        </p:nvSpPr>
        <p:spPr>
          <a:xfrm>
            <a:off x="4670346" y="5637669"/>
            <a:ext cx="151924" cy="276820"/>
          </a:xfrm>
          <a:prstGeom prst="rect">
            <a:avLst/>
          </a:prstGeom>
          <a:noFill/>
          <a:ln/>
        </p:spPr>
        <p:txBody>
          <a:bodyPr wrap="none" rtlCol="0" anchor="t"/>
          <a:lstStyle/>
          <a:p>
            <a:pPr marL="0" indent="0" algn="ctr">
              <a:lnSpc>
                <a:spcPts val="2179"/>
              </a:lnSpc>
              <a:buNone/>
            </a:pPr>
            <a:r>
              <a:rPr lang="en-US" sz="2179" b="1" kern="0" spc="-44" dirty="0">
                <a:solidFill>
                  <a:srgbClr val="272525"/>
                </a:solidFill>
                <a:latin typeface="adonis-web" pitchFamily="34" charset="0"/>
                <a:ea typeface="adonis-web" pitchFamily="34" charset="-122"/>
                <a:cs typeface="adonis-web" pitchFamily="34" charset="-120"/>
              </a:rPr>
              <a:t>1</a:t>
            </a:r>
            <a:endParaRPr lang="en-US" sz="2179" dirty="0"/>
          </a:p>
        </p:txBody>
      </p:sp>
      <p:sp>
        <p:nvSpPr>
          <p:cNvPr id="10" name="Text 6"/>
          <p:cNvSpPr/>
          <p:nvPr/>
        </p:nvSpPr>
        <p:spPr>
          <a:xfrm>
            <a:off x="3593068" y="3860483"/>
            <a:ext cx="2306479" cy="288250"/>
          </a:xfrm>
          <a:prstGeom prst="rect">
            <a:avLst/>
          </a:prstGeom>
          <a:noFill/>
          <a:ln/>
        </p:spPr>
        <p:txBody>
          <a:bodyPr wrap="none" rtlCol="0" anchor="t"/>
          <a:lstStyle/>
          <a:p>
            <a:pPr marL="0" indent="0" algn="ctr">
              <a:lnSpc>
                <a:spcPts val="2270"/>
              </a:lnSpc>
              <a:buNone/>
            </a:pPr>
            <a:r>
              <a:rPr lang="en-US" sz="1816" b="1" kern="0" spc="-36" dirty="0">
                <a:solidFill>
                  <a:srgbClr val="272525"/>
                </a:solidFill>
                <a:latin typeface="adonis-web" pitchFamily="34" charset="0"/>
                <a:ea typeface="adonis-web" pitchFamily="34" charset="-122"/>
                <a:cs typeface="adonis-web" pitchFamily="34" charset="-120"/>
              </a:rPr>
              <a:t>IoT Engineer</a:t>
            </a:r>
            <a:endParaRPr lang="en-US" sz="1816" dirty="0"/>
          </a:p>
        </p:txBody>
      </p:sp>
      <p:sp>
        <p:nvSpPr>
          <p:cNvPr id="11" name="Text 7"/>
          <p:cNvSpPr/>
          <p:nvPr/>
        </p:nvSpPr>
        <p:spPr>
          <a:xfrm>
            <a:off x="2471380" y="4266367"/>
            <a:ext cx="4549854" cy="627459"/>
          </a:xfrm>
          <a:prstGeom prst="rect">
            <a:avLst/>
          </a:prstGeom>
          <a:noFill/>
          <a:ln/>
        </p:spPr>
        <p:txBody>
          <a:bodyPr wrap="square" rtlCol="0" anchor="t"/>
          <a:lstStyle/>
          <a:p>
            <a:pPr marL="0" indent="0" algn="ctr">
              <a:lnSpc>
                <a:spcPts val="2470"/>
              </a:lnSpc>
              <a:buNone/>
            </a:pPr>
            <a:r>
              <a:rPr lang="en-US" sz="1544" kern="0" spc="-31" dirty="0">
                <a:solidFill>
                  <a:srgbClr val="272525"/>
                </a:solidFill>
                <a:latin typeface="Source Sans Pro" pitchFamily="34" charset="0"/>
                <a:ea typeface="Source Sans Pro" pitchFamily="34" charset="-122"/>
                <a:cs typeface="Source Sans Pro" pitchFamily="34" charset="-120"/>
              </a:rPr>
              <a:t>Responsible for designing, developing, and implementing IoT systems and devices.</a:t>
            </a:r>
            <a:endParaRPr lang="en-US" sz="1544" dirty="0"/>
          </a:p>
        </p:txBody>
      </p:sp>
      <p:sp>
        <p:nvSpPr>
          <p:cNvPr id="12" name="Shape 8"/>
          <p:cNvSpPr/>
          <p:nvPr/>
        </p:nvSpPr>
        <p:spPr>
          <a:xfrm>
            <a:off x="7295614" y="5776020"/>
            <a:ext cx="39172" cy="686157"/>
          </a:xfrm>
          <a:prstGeom prst="roundRect">
            <a:avLst>
              <a:gd name="adj" fmla="val 225228"/>
            </a:avLst>
          </a:prstGeom>
          <a:solidFill>
            <a:srgbClr val="D1B6E1"/>
          </a:solidFill>
          <a:ln/>
        </p:spPr>
      </p:sp>
      <p:sp>
        <p:nvSpPr>
          <p:cNvPr id="13" name="Shape 9"/>
          <p:cNvSpPr/>
          <p:nvPr/>
        </p:nvSpPr>
        <p:spPr>
          <a:xfrm>
            <a:off x="7094696" y="5555516"/>
            <a:ext cx="441127" cy="441127"/>
          </a:xfrm>
          <a:prstGeom prst="roundRect">
            <a:avLst>
              <a:gd name="adj" fmla="val 20000"/>
            </a:avLst>
          </a:prstGeom>
          <a:solidFill>
            <a:srgbClr val="EBD0FB"/>
          </a:solidFill>
          <a:ln w="7620">
            <a:solidFill>
              <a:srgbClr val="D1B6E1"/>
            </a:solidFill>
            <a:prstDash val="solid"/>
          </a:ln>
        </p:spPr>
      </p:sp>
      <p:sp>
        <p:nvSpPr>
          <p:cNvPr id="14" name="Text 10"/>
          <p:cNvSpPr/>
          <p:nvPr/>
        </p:nvSpPr>
        <p:spPr>
          <a:xfrm>
            <a:off x="7239238" y="5637669"/>
            <a:ext cx="151924" cy="276820"/>
          </a:xfrm>
          <a:prstGeom prst="rect">
            <a:avLst/>
          </a:prstGeom>
          <a:noFill/>
          <a:ln/>
        </p:spPr>
        <p:txBody>
          <a:bodyPr wrap="none" rtlCol="0" anchor="t"/>
          <a:lstStyle/>
          <a:p>
            <a:pPr marL="0" indent="0" algn="ctr">
              <a:lnSpc>
                <a:spcPts val="2179"/>
              </a:lnSpc>
              <a:buNone/>
            </a:pPr>
            <a:r>
              <a:rPr lang="en-US" sz="2179" b="1" kern="0" spc="-44" dirty="0">
                <a:solidFill>
                  <a:srgbClr val="272525"/>
                </a:solidFill>
                <a:latin typeface="adonis-web" pitchFamily="34" charset="0"/>
                <a:ea typeface="adonis-web" pitchFamily="34" charset="-122"/>
                <a:cs typeface="adonis-web" pitchFamily="34" charset="-120"/>
              </a:rPr>
              <a:t>2</a:t>
            </a:r>
            <a:endParaRPr lang="en-US" sz="2179" dirty="0"/>
          </a:p>
        </p:txBody>
      </p:sp>
      <p:sp>
        <p:nvSpPr>
          <p:cNvPr id="15" name="Text 11"/>
          <p:cNvSpPr/>
          <p:nvPr/>
        </p:nvSpPr>
        <p:spPr>
          <a:xfrm>
            <a:off x="6161961" y="6658332"/>
            <a:ext cx="2306479" cy="288250"/>
          </a:xfrm>
          <a:prstGeom prst="rect">
            <a:avLst/>
          </a:prstGeom>
          <a:noFill/>
          <a:ln/>
        </p:spPr>
        <p:txBody>
          <a:bodyPr wrap="none" rtlCol="0" anchor="t"/>
          <a:lstStyle/>
          <a:p>
            <a:pPr marL="0" indent="0" algn="ctr">
              <a:lnSpc>
                <a:spcPts val="2270"/>
              </a:lnSpc>
              <a:buNone/>
            </a:pPr>
            <a:r>
              <a:rPr lang="en-US" sz="1816" b="1" kern="0" spc="-36" dirty="0">
                <a:solidFill>
                  <a:srgbClr val="272525"/>
                </a:solidFill>
                <a:latin typeface="adonis-web" pitchFamily="34" charset="0"/>
                <a:ea typeface="adonis-web" pitchFamily="34" charset="-122"/>
                <a:cs typeface="adonis-web" pitchFamily="34" charset="-120"/>
              </a:rPr>
              <a:t>IoT Data Analyst</a:t>
            </a:r>
            <a:endParaRPr lang="en-US" sz="1816" dirty="0"/>
          </a:p>
        </p:txBody>
      </p:sp>
      <p:sp>
        <p:nvSpPr>
          <p:cNvPr id="16" name="Text 12"/>
          <p:cNvSpPr/>
          <p:nvPr/>
        </p:nvSpPr>
        <p:spPr>
          <a:xfrm>
            <a:off x="5040273" y="7064216"/>
            <a:ext cx="4549854" cy="627459"/>
          </a:xfrm>
          <a:prstGeom prst="rect">
            <a:avLst/>
          </a:prstGeom>
          <a:noFill/>
          <a:ln/>
        </p:spPr>
        <p:txBody>
          <a:bodyPr wrap="square" rtlCol="0" anchor="t"/>
          <a:lstStyle/>
          <a:p>
            <a:pPr marL="0" indent="0" algn="ctr">
              <a:lnSpc>
                <a:spcPts val="2470"/>
              </a:lnSpc>
              <a:buNone/>
            </a:pPr>
            <a:r>
              <a:rPr lang="en-US" sz="1544" kern="0" spc="-31" dirty="0">
                <a:solidFill>
                  <a:srgbClr val="272525"/>
                </a:solidFill>
                <a:latin typeface="Source Sans Pro" pitchFamily="34" charset="0"/>
                <a:ea typeface="Source Sans Pro" pitchFamily="34" charset="-122"/>
                <a:cs typeface="Source Sans Pro" pitchFamily="34" charset="-120"/>
              </a:rPr>
              <a:t>Analyzes and interprets the data collected by IoT systems to uncover insights and drive decision-making.</a:t>
            </a:r>
            <a:endParaRPr lang="en-US" sz="1544" dirty="0"/>
          </a:p>
        </p:txBody>
      </p:sp>
      <p:sp>
        <p:nvSpPr>
          <p:cNvPr id="17" name="Shape 13"/>
          <p:cNvSpPr/>
          <p:nvPr/>
        </p:nvSpPr>
        <p:spPr>
          <a:xfrm>
            <a:off x="9864507" y="5089981"/>
            <a:ext cx="39172" cy="686157"/>
          </a:xfrm>
          <a:prstGeom prst="roundRect">
            <a:avLst>
              <a:gd name="adj" fmla="val 225228"/>
            </a:avLst>
          </a:prstGeom>
          <a:solidFill>
            <a:srgbClr val="D1B6E1"/>
          </a:solidFill>
          <a:ln/>
        </p:spPr>
      </p:sp>
      <p:sp>
        <p:nvSpPr>
          <p:cNvPr id="18" name="Shape 14"/>
          <p:cNvSpPr/>
          <p:nvPr/>
        </p:nvSpPr>
        <p:spPr>
          <a:xfrm>
            <a:off x="9663589" y="5555516"/>
            <a:ext cx="441127" cy="441127"/>
          </a:xfrm>
          <a:prstGeom prst="roundRect">
            <a:avLst>
              <a:gd name="adj" fmla="val 20000"/>
            </a:avLst>
          </a:prstGeom>
          <a:solidFill>
            <a:srgbClr val="EBD0FB"/>
          </a:solidFill>
          <a:ln w="7620">
            <a:solidFill>
              <a:srgbClr val="D1B6E1"/>
            </a:solidFill>
            <a:prstDash val="solid"/>
          </a:ln>
        </p:spPr>
      </p:sp>
      <p:sp>
        <p:nvSpPr>
          <p:cNvPr id="19" name="Text 15"/>
          <p:cNvSpPr/>
          <p:nvPr/>
        </p:nvSpPr>
        <p:spPr>
          <a:xfrm>
            <a:off x="9808131" y="5637669"/>
            <a:ext cx="151924" cy="276820"/>
          </a:xfrm>
          <a:prstGeom prst="rect">
            <a:avLst/>
          </a:prstGeom>
          <a:noFill/>
          <a:ln/>
        </p:spPr>
        <p:txBody>
          <a:bodyPr wrap="none" rtlCol="0" anchor="t"/>
          <a:lstStyle/>
          <a:p>
            <a:pPr marL="0" indent="0" algn="ctr">
              <a:lnSpc>
                <a:spcPts val="2179"/>
              </a:lnSpc>
              <a:buNone/>
            </a:pPr>
            <a:r>
              <a:rPr lang="en-US" sz="2179" b="1" kern="0" spc="-44" dirty="0">
                <a:solidFill>
                  <a:srgbClr val="272525"/>
                </a:solidFill>
                <a:latin typeface="adonis-web" pitchFamily="34" charset="0"/>
                <a:ea typeface="adonis-web" pitchFamily="34" charset="-122"/>
                <a:cs typeface="adonis-web" pitchFamily="34" charset="-120"/>
              </a:rPr>
              <a:t>3</a:t>
            </a:r>
            <a:endParaRPr lang="en-US" sz="2179" dirty="0"/>
          </a:p>
        </p:txBody>
      </p:sp>
      <p:sp>
        <p:nvSpPr>
          <p:cNvPr id="20" name="Text 16"/>
          <p:cNvSpPr/>
          <p:nvPr/>
        </p:nvSpPr>
        <p:spPr>
          <a:xfrm>
            <a:off x="8730853" y="3860483"/>
            <a:ext cx="2306479" cy="288250"/>
          </a:xfrm>
          <a:prstGeom prst="rect">
            <a:avLst/>
          </a:prstGeom>
          <a:noFill/>
          <a:ln/>
        </p:spPr>
        <p:txBody>
          <a:bodyPr wrap="none" rtlCol="0" anchor="t"/>
          <a:lstStyle/>
          <a:p>
            <a:pPr marL="0" indent="0" algn="ctr">
              <a:lnSpc>
                <a:spcPts val="2270"/>
              </a:lnSpc>
              <a:buNone/>
            </a:pPr>
            <a:r>
              <a:rPr lang="en-US" sz="1816" b="1" kern="0" spc="-36" dirty="0">
                <a:solidFill>
                  <a:srgbClr val="272525"/>
                </a:solidFill>
                <a:latin typeface="adonis-web" pitchFamily="34" charset="0"/>
                <a:ea typeface="adonis-web" pitchFamily="34" charset="-122"/>
                <a:cs typeface="adonis-web" pitchFamily="34" charset="-120"/>
              </a:rPr>
              <a:t>IoT Project Manager</a:t>
            </a:r>
            <a:endParaRPr lang="en-US" sz="1816" dirty="0"/>
          </a:p>
        </p:txBody>
      </p:sp>
      <p:sp>
        <p:nvSpPr>
          <p:cNvPr id="21" name="Text 17"/>
          <p:cNvSpPr/>
          <p:nvPr/>
        </p:nvSpPr>
        <p:spPr>
          <a:xfrm>
            <a:off x="7609165" y="4266367"/>
            <a:ext cx="4549854" cy="627459"/>
          </a:xfrm>
          <a:prstGeom prst="rect">
            <a:avLst/>
          </a:prstGeom>
          <a:noFill/>
          <a:ln/>
        </p:spPr>
        <p:txBody>
          <a:bodyPr wrap="square" rtlCol="0" anchor="t"/>
          <a:lstStyle/>
          <a:p>
            <a:pPr marL="0" indent="0" algn="ctr">
              <a:lnSpc>
                <a:spcPts val="2470"/>
              </a:lnSpc>
              <a:buNone/>
            </a:pPr>
            <a:r>
              <a:rPr lang="en-US" sz="1544" kern="0" spc="-31" dirty="0">
                <a:solidFill>
                  <a:srgbClr val="272525"/>
                </a:solidFill>
                <a:latin typeface="Source Sans Pro" pitchFamily="34" charset="0"/>
                <a:ea typeface="Source Sans Pro" pitchFamily="34" charset="-122"/>
                <a:cs typeface="Source Sans Pro" pitchFamily="34" charset="-120"/>
              </a:rPr>
              <a:t>Oversees the planning, coordination, and execution of IoT projects, ensuring they meet business objectives.</a:t>
            </a:r>
            <a:endParaRPr lang="en-US" sz="154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08676" y="1636276"/>
            <a:ext cx="4957048" cy="4957048"/>
          </a:xfrm>
          <a:prstGeom prst="rect">
            <a:avLst/>
          </a:prstGeom>
        </p:spPr>
      </p:pic>
      <p:sp>
        <p:nvSpPr>
          <p:cNvPr id="6" name="Text 1"/>
          <p:cNvSpPr/>
          <p:nvPr/>
        </p:nvSpPr>
        <p:spPr>
          <a:xfrm>
            <a:off x="741164" y="923211"/>
            <a:ext cx="7661672" cy="1245632"/>
          </a:xfrm>
          <a:prstGeom prst="rect">
            <a:avLst/>
          </a:prstGeom>
          <a:noFill/>
          <a:ln/>
        </p:spPr>
        <p:txBody>
          <a:bodyPr wrap="square" rtlCol="0" anchor="t"/>
          <a:lstStyle/>
          <a:p>
            <a:pPr marL="0" indent="0">
              <a:lnSpc>
                <a:spcPts val="4905"/>
              </a:lnSpc>
              <a:buNone/>
            </a:pPr>
            <a:r>
              <a:rPr lang="en-US" sz="3924" b="1" kern="0" spc="-78" dirty="0">
                <a:solidFill>
                  <a:srgbClr val="FF75D3"/>
                </a:solidFill>
                <a:latin typeface="adonis-web" pitchFamily="34" charset="0"/>
                <a:ea typeface="adonis-web" pitchFamily="34" charset="-122"/>
                <a:cs typeface="adonis-web" pitchFamily="34" charset="-120"/>
              </a:rPr>
              <a:t>Skills and Qualifications Needed for IoT Jobs</a:t>
            </a:r>
            <a:endParaRPr lang="en-US" sz="3924" dirty="0"/>
          </a:p>
        </p:txBody>
      </p:sp>
      <p:sp>
        <p:nvSpPr>
          <p:cNvPr id="7" name="Shape 2"/>
          <p:cNvSpPr/>
          <p:nvPr/>
        </p:nvSpPr>
        <p:spPr>
          <a:xfrm>
            <a:off x="741164" y="2486501"/>
            <a:ext cx="7661672" cy="4819888"/>
          </a:xfrm>
          <a:prstGeom prst="roundRect">
            <a:avLst>
              <a:gd name="adj" fmla="val 1977"/>
            </a:avLst>
          </a:prstGeom>
          <a:noFill/>
          <a:ln w="7620">
            <a:solidFill>
              <a:srgbClr val="000000">
                <a:alpha val="8000"/>
              </a:srgbClr>
            </a:solidFill>
            <a:prstDash val="solid"/>
          </a:ln>
        </p:spPr>
      </p:sp>
      <p:sp>
        <p:nvSpPr>
          <p:cNvPr id="8" name="Shape 3"/>
          <p:cNvSpPr/>
          <p:nvPr/>
        </p:nvSpPr>
        <p:spPr>
          <a:xfrm>
            <a:off x="748784" y="2494121"/>
            <a:ext cx="7646432" cy="1285875"/>
          </a:xfrm>
          <a:prstGeom prst="rect">
            <a:avLst/>
          </a:prstGeom>
          <a:solidFill>
            <a:srgbClr val="FFFFFF">
              <a:alpha val="4000"/>
            </a:srgbClr>
          </a:solidFill>
          <a:ln/>
        </p:spPr>
      </p:sp>
      <p:sp>
        <p:nvSpPr>
          <p:cNvPr id="9" name="Text 4"/>
          <p:cNvSpPr/>
          <p:nvPr/>
        </p:nvSpPr>
        <p:spPr>
          <a:xfrm>
            <a:off x="960477" y="2628781"/>
            <a:ext cx="3396020" cy="338852"/>
          </a:xfrm>
          <a:prstGeom prst="rect">
            <a:avLst/>
          </a:prstGeom>
          <a:noFill/>
          <a:ln/>
        </p:spPr>
        <p:txBody>
          <a:bodyPr wrap="none" rtlCol="0" anchor="t"/>
          <a:lstStyle/>
          <a:p>
            <a:pPr marL="0" indent="0">
              <a:lnSpc>
                <a:spcPts val="2668"/>
              </a:lnSpc>
              <a:buNone/>
            </a:pPr>
            <a:r>
              <a:rPr lang="en-US" sz="1668" kern="0" spc="-33" dirty="0">
                <a:solidFill>
                  <a:srgbClr val="272525"/>
                </a:solidFill>
                <a:latin typeface="Source Sans Pro" pitchFamily="34" charset="0"/>
                <a:ea typeface="Source Sans Pro" pitchFamily="34" charset="-122"/>
                <a:cs typeface="Source Sans Pro" pitchFamily="34" charset="-120"/>
              </a:rPr>
              <a:t>Technical Skills</a:t>
            </a:r>
            <a:endParaRPr lang="en-US" sz="1668" dirty="0"/>
          </a:p>
        </p:txBody>
      </p:sp>
      <p:sp>
        <p:nvSpPr>
          <p:cNvPr id="10" name="Text 5"/>
          <p:cNvSpPr/>
          <p:nvPr/>
        </p:nvSpPr>
        <p:spPr>
          <a:xfrm>
            <a:off x="4787503" y="2628781"/>
            <a:ext cx="3396020" cy="1016556"/>
          </a:xfrm>
          <a:prstGeom prst="rect">
            <a:avLst/>
          </a:prstGeom>
          <a:noFill/>
          <a:ln/>
        </p:spPr>
        <p:txBody>
          <a:bodyPr wrap="square" rtlCol="0" anchor="t"/>
          <a:lstStyle/>
          <a:p>
            <a:pPr marL="0" indent="0">
              <a:lnSpc>
                <a:spcPts val="2668"/>
              </a:lnSpc>
              <a:buNone/>
            </a:pPr>
            <a:r>
              <a:rPr lang="en-US" sz="1668" kern="0" spc="-33" dirty="0">
                <a:solidFill>
                  <a:srgbClr val="272525"/>
                </a:solidFill>
                <a:latin typeface="Source Sans Pro" pitchFamily="34" charset="0"/>
                <a:ea typeface="Source Sans Pro" pitchFamily="34" charset="-122"/>
                <a:cs typeface="Source Sans Pro" pitchFamily="34" charset="-120"/>
              </a:rPr>
              <a:t>Programming (e.g., Python, Java, C++), Networking, Embedded Systems, Cloud Computing, Cybersecurity</a:t>
            </a:r>
            <a:endParaRPr lang="en-US" sz="1668" dirty="0"/>
          </a:p>
        </p:txBody>
      </p:sp>
      <p:sp>
        <p:nvSpPr>
          <p:cNvPr id="11" name="Shape 6"/>
          <p:cNvSpPr/>
          <p:nvPr/>
        </p:nvSpPr>
        <p:spPr>
          <a:xfrm>
            <a:off x="748784" y="3779996"/>
            <a:ext cx="7646432" cy="947023"/>
          </a:xfrm>
          <a:prstGeom prst="rect">
            <a:avLst/>
          </a:prstGeom>
          <a:solidFill>
            <a:srgbClr val="000000">
              <a:alpha val="4000"/>
            </a:srgbClr>
          </a:solidFill>
          <a:ln/>
        </p:spPr>
      </p:sp>
      <p:sp>
        <p:nvSpPr>
          <p:cNvPr id="12" name="Text 7"/>
          <p:cNvSpPr/>
          <p:nvPr/>
        </p:nvSpPr>
        <p:spPr>
          <a:xfrm>
            <a:off x="960477" y="3914656"/>
            <a:ext cx="3396020" cy="338852"/>
          </a:xfrm>
          <a:prstGeom prst="rect">
            <a:avLst/>
          </a:prstGeom>
          <a:noFill/>
          <a:ln/>
        </p:spPr>
        <p:txBody>
          <a:bodyPr wrap="none" rtlCol="0" anchor="t"/>
          <a:lstStyle/>
          <a:p>
            <a:pPr marL="0" indent="0">
              <a:lnSpc>
                <a:spcPts val="2668"/>
              </a:lnSpc>
              <a:buNone/>
            </a:pPr>
            <a:r>
              <a:rPr lang="en-US" sz="1668" kern="0" spc="-33" dirty="0">
                <a:solidFill>
                  <a:srgbClr val="272525"/>
                </a:solidFill>
                <a:latin typeface="Source Sans Pro" pitchFamily="34" charset="0"/>
                <a:ea typeface="Source Sans Pro" pitchFamily="34" charset="-122"/>
                <a:cs typeface="Source Sans Pro" pitchFamily="34" charset="-120"/>
              </a:rPr>
              <a:t>Analytical Skills</a:t>
            </a:r>
            <a:endParaRPr lang="en-US" sz="1668" dirty="0"/>
          </a:p>
        </p:txBody>
      </p:sp>
      <p:sp>
        <p:nvSpPr>
          <p:cNvPr id="13" name="Text 8"/>
          <p:cNvSpPr/>
          <p:nvPr/>
        </p:nvSpPr>
        <p:spPr>
          <a:xfrm>
            <a:off x="4787503" y="3914656"/>
            <a:ext cx="3396020" cy="677704"/>
          </a:xfrm>
          <a:prstGeom prst="rect">
            <a:avLst/>
          </a:prstGeom>
          <a:noFill/>
          <a:ln/>
        </p:spPr>
        <p:txBody>
          <a:bodyPr wrap="square" rtlCol="0" anchor="t"/>
          <a:lstStyle/>
          <a:p>
            <a:pPr marL="0" indent="0">
              <a:lnSpc>
                <a:spcPts val="2668"/>
              </a:lnSpc>
              <a:buNone/>
            </a:pPr>
            <a:r>
              <a:rPr lang="en-US" sz="1668" kern="0" spc="-33" dirty="0">
                <a:solidFill>
                  <a:srgbClr val="272525"/>
                </a:solidFill>
                <a:latin typeface="Source Sans Pro" pitchFamily="34" charset="0"/>
                <a:ea typeface="Source Sans Pro" pitchFamily="34" charset="-122"/>
                <a:cs typeface="Source Sans Pro" pitchFamily="34" charset="-120"/>
              </a:rPr>
              <a:t>Data Analysis, Machine Learning, Predictive Modeling, Decision-Making</a:t>
            </a:r>
            <a:endParaRPr lang="en-US" sz="1668" dirty="0"/>
          </a:p>
        </p:txBody>
      </p:sp>
      <p:sp>
        <p:nvSpPr>
          <p:cNvPr id="14" name="Shape 9"/>
          <p:cNvSpPr/>
          <p:nvPr/>
        </p:nvSpPr>
        <p:spPr>
          <a:xfrm>
            <a:off x="748784" y="4727019"/>
            <a:ext cx="7646432" cy="1285875"/>
          </a:xfrm>
          <a:prstGeom prst="rect">
            <a:avLst/>
          </a:prstGeom>
          <a:solidFill>
            <a:srgbClr val="FFFFFF">
              <a:alpha val="4000"/>
            </a:srgbClr>
          </a:solidFill>
          <a:ln/>
        </p:spPr>
      </p:sp>
      <p:sp>
        <p:nvSpPr>
          <p:cNvPr id="15" name="Text 10"/>
          <p:cNvSpPr/>
          <p:nvPr/>
        </p:nvSpPr>
        <p:spPr>
          <a:xfrm>
            <a:off x="960477" y="4861679"/>
            <a:ext cx="3396020" cy="338852"/>
          </a:xfrm>
          <a:prstGeom prst="rect">
            <a:avLst/>
          </a:prstGeom>
          <a:noFill/>
          <a:ln/>
        </p:spPr>
        <p:txBody>
          <a:bodyPr wrap="none" rtlCol="0" anchor="t"/>
          <a:lstStyle/>
          <a:p>
            <a:pPr marL="0" indent="0">
              <a:lnSpc>
                <a:spcPts val="2668"/>
              </a:lnSpc>
              <a:buNone/>
            </a:pPr>
            <a:r>
              <a:rPr lang="en-US" sz="1668" kern="0" spc="-33" dirty="0">
                <a:solidFill>
                  <a:srgbClr val="272525"/>
                </a:solidFill>
                <a:latin typeface="Source Sans Pro" pitchFamily="34" charset="0"/>
                <a:ea typeface="Source Sans Pro" pitchFamily="34" charset="-122"/>
                <a:cs typeface="Source Sans Pro" pitchFamily="34" charset="-120"/>
              </a:rPr>
              <a:t>Project Management</a:t>
            </a:r>
            <a:endParaRPr lang="en-US" sz="1668" dirty="0"/>
          </a:p>
        </p:txBody>
      </p:sp>
      <p:sp>
        <p:nvSpPr>
          <p:cNvPr id="16" name="Text 11"/>
          <p:cNvSpPr/>
          <p:nvPr/>
        </p:nvSpPr>
        <p:spPr>
          <a:xfrm>
            <a:off x="4787503" y="4861679"/>
            <a:ext cx="3396020" cy="1016556"/>
          </a:xfrm>
          <a:prstGeom prst="rect">
            <a:avLst/>
          </a:prstGeom>
          <a:noFill/>
          <a:ln/>
        </p:spPr>
        <p:txBody>
          <a:bodyPr wrap="square" rtlCol="0" anchor="t"/>
          <a:lstStyle/>
          <a:p>
            <a:pPr marL="0" indent="0">
              <a:lnSpc>
                <a:spcPts val="2668"/>
              </a:lnSpc>
              <a:buNone/>
            </a:pPr>
            <a:r>
              <a:rPr lang="en-US" sz="1668" kern="0" spc="-33" dirty="0">
                <a:solidFill>
                  <a:srgbClr val="272525"/>
                </a:solidFill>
                <a:latin typeface="Source Sans Pro" pitchFamily="34" charset="0"/>
                <a:ea typeface="Source Sans Pro" pitchFamily="34" charset="-122"/>
                <a:cs typeface="Source Sans Pro" pitchFamily="34" charset="-120"/>
              </a:rPr>
              <a:t>Project Planning, Resource Allocation, Stakeholder Management, Risk Mitigation</a:t>
            </a:r>
            <a:endParaRPr lang="en-US" sz="1668" dirty="0"/>
          </a:p>
        </p:txBody>
      </p:sp>
      <p:sp>
        <p:nvSpPr>
          <p:cNvPr id="17" name="Shape 12"/>
          <p:cNvSpPr/>
          <p:nvPr/>
        </p:nvSpPr>
        <p:spPr>
          <a:xfrm>
            <a:off x="748784" y="6012894"/>
            <a:ext cx="7646432" cy="1285875"/>
          </a:xfrm>
          <a:prstGeom prst="rect">
            <a:avLst/>
          </a:prstGeom>
          <a:solidFill>
            <a:srgbClr val="000000">
              <a:alpha val="4000"/>
            </a:srgbClr>
          </a:solidFill>
          <a:ln/>
        </p:spPr>
      </p:sp>
      <p:sp>
        <p:nvSpPr>
          <p:cNvPr id="18" name="Text 13"/>
          <p:cNvSpPr/>
          <p:nvPr/>
        </p:nvSpPr>
        <p:spPr>
          <a:xfrm>
            <a:off x="960477" y="6147554"/>
            <a:ext cx="3396020" cy="338852"/>
          </a:xfrm>
          <a:prstGeom prst="rect">
            <a:avLst/>
          </a:prstGeom>
          <a:noFill/>
          <a:ln/>
        </p:spPr>
        <p:txBody>
          <a:bodyPr wrap="none" rtlCol="0" anchor="t"/>
          <a:lstStyle/>
          <a:p>
            <a:pPr marL="0" indent="0">
              <a:lnSpc>
                <a:spcPts val="2668"/>
              </a:lnSpc>
              <a:buNone/>
            </a:pPr>
            <a:r>
              <a:rPr lang="en-US" sz="1668" kern="0" spc="-33" dirty="0">
                <a:solidFill>
                  <a:srgbClr val="272525"/>
                </a:solidFill>
                <a:latin typeface="Source Sans Pro" pitchFamily="34" charset="0"/>
                <a:ea typeface="Source Sans Pro" pitchFamily="34" charset="-122"/>
                <a:cs typeface="Source Sans Pro" pitchFamily="34" charset="-120"/>
              </a:rPr>
              <a:t>Industry Knowledge</a:t>
            </a:r>
            <a:endParaRPr lang="en-US" sz="1668" dirty="0"/>
          </a:p>
        </p:txBody>
      </p:sp>
      <p:sp>
        <p:nvSpPr>
          <p:cNvPr id="19" name="Text 14"/>
          <p:cNvSpPr/>
          <p:nvPr/>
        </p:nvSpPr>
        <p:spPr>
          <a:xfrm>
            <a:off x="4787503" y="6147554"/>
            <a:ext cx="3396020" cy="1016556"/>
          </a:xfrm>
          <a:prstGeom prst="rect">
            <a:avLst/>
          </a:prstGeom>
          <a:noFill/>
          <a:ln/>
        </p:spPr>
        <p:txBody>
          <a:bodyPr wrap="square" rtlCol="0" anchor="t"/>
          <a:lstStyle/>
          <a:p>
            <a:pPr marL="0" indent="0">
              <a:lnSpc>
                <a:spcPts val="2668"/>
              </a:lnSpc>
              <a:buNone/>
            </a:pPr>
            <a:r>
              <a:rPr lang="en-US" sz="1668" kern="0" spc="-33" dirty="0">
                <a:solidFill>
                  <a:srgbClr val="272525"/>
                </a:solidFill>
                <a:latin typeface="Source Sans Pro" pitchFamily="34" charset="0"/>
                <a:ea typeface="Source Sans Pro" pitchFamily="34" charset="-122"/>
                <a:cs typeface="Source Sans Pro" pitchFamily="34" charset="-120"/>
              </a:rPr>
              <a:t>Understanding of specific industry applications, regulations, and best practices</a:t>
            </a:r>
            <a:endParaRPr lang="en-US" sz="1668"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1857970"/>
            <a:ext cx="9564410" cy="726043"/>
          </a:xfrm>
          <a:prstGeom prst="rect">
            <a:avLst/>
          </a:prstGeom>
          <a:noFill/>
          <a:ln/>
        </p:spPr>
        <p:txBody>
          <a:bodyPr wrap="none" rtlCol="0" anchor="t"/>
          <a:lstStyle/>
          <a:p>
            <a:pPr marL="0" indent="0">
              <a:lnSpc>
                <a:spcPts val="5718"/>
              </a:lnSpc>
              <a:buNone/>
            </a:pPr>
            <a:r>
              <a:rPr lang="en-US" sz="4574" b="1" kern="0" spc="-91" dirty="0">
                <a:solidFill>
                  <a:srgbClr val="FF75D3"/>
                </a:solidFill>
                <a:latin typeface="adonis-web" pitchFamily="34" charset="0"/>
                <a:ea typeface="adonis-web" pitchFamily="34" charset="-122"/>
                <a:cs typeface="adonis-web" pitchFamily="34" charset="-120"/>
              </a:rPr>
              <a:t>IoT Industry Trends and Future Outlook</a:t>
            </a:r>
            <a:endParaRPr lang="en-US" sz="4574" dirty="0"/>
          </a:p>
        </p:txBody>
      </p:sp>
      <p:sp>
        <p:nvSpPr>
          <p:cNvPr id="5" name="Text 2"/>
          <p:cNvSpPr/>
          <p:nvPr/>
        </p:nvSpPr>
        <p:spPr>
          <a:xfrm>
            <a:off x="968693" y="3201114"/>
            <a:ext cx="2904530" cy="363141"/>
          </a:xfrm>
          <a:prstGeom prst="rect">
            <a:avLst/>
          </a:prstGeom>
          <a:noFill/>
          <a:ln/>
        </p:spPr>
        <p:txBody>
          <a:bodyPr wrap="none" rtlCol="0" anchor="t"/>
          <a:lstStyle/>
          <a:p>
            <a:pPr marL="0" indent="0">
              <a:lnSpc>
                <a:spcPts val="2859"/>
              </a:lnSpc>
              <a:buNone/>
            </a:pPr>
            <a:r>
              <a:rPr lang="en-US" sz="2287" b="1" kern="0" spc="-46" dirty="0">
                <a:solidFill>
                  <a:srgbClr val="FF75D3"/>
                </a:solidFill>
                <a:latin typeface="adonis-web" pitchFamily="34" charset="0"/>
                <a:ea typeface="adonis-web" pitchFamily="34" charset="-122"/>
                <a:cs typeface="adonis-web" pitchFamily="34" charset="-120"/>
              </a:rPr>
              <a:t>Edge Computing</a:t>
            </a:r>
            <a:endParaRPr lang="en-US" sz="2287" dirty="0"/>
          </a:p>
        </p:txBody>
      </p:sp>
      <p:sp>
        <p:nvSpPr>
          <p:cNvPr id="6" name="Text 3"/>
          <p:cNvSpPr/>
          <p:nvPr/>
        </p:nvSpPr>
        <p:spPr>
          <a:xfrm>
            <a:off x="968693" y="3811072"/>
            <a:ext cx="3828931" cy="1975247"/>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The rise of edge computing, where data processing happens closer to the source, will enable real-time decision-making and improved efficiency in IoT systems.</a:t>
            </a:r>
            <a:endParaRPr lang="en-US" sz="1944" dirty="0"/>
          </a:p>
        </p:txBody>
      </p:sp>
      <p:sp>
        <p:nvSpPr>
          <p:cNvPr id="7" name="Text 4"/>
          <p:cNvSpPr/>
          <p:nvPr/>
        </p:nvSpPr>
        <p:spPr>
          <a:xfrm>
            <a:off x="5407462" y="3201114"/>
            <a:ext cx="3828931" cy="726281"/>
          </a:xfrm>
          <a:prstGeom prst="rect">
            <a:avLst/>
          </a:prstGeom>
          <a:noFill/>
          <a:ln/>
        </p:spPr>
        <p:txBody>
          <a:bodyPr wrap="square" rtlCol="0" anchor="t"/>
          <a:lstStyle/>
          <a:p>
            <a:pPr marL="0" indent="0">
              <a:lnSpc>
                <a:spcPts val="2859"/>
              </a:lnSpc>
              <a:buNone/>
            </a:pPr>
            <a:r>
              <a:rPr lang="en-US" sz="2287" b="1" kern="0" spc="-46" dirty="0">
                <a:solidFill>
                  <a:srgbClr val="FF75D3"/>
                </a:solidFill>
                <a:latin typeface="adonis-web" pitchFamily="34" charset="0"/>
                <a:ea typeface="adonis-web" pitchFamily="34" charset="-122"/>
                <a:cs typeface="adonis-web" pitchFamily="34" charset="-120"/>
              </a:rPr>
              <a:t>Artificial Intelligence and Machine Learning</a:t>
            </a:r>
            <a:endParaRPr lang="en-US" sz="2287" dirty="0"/>
          </a:p>
        </p:txBody>
      </p:sp>
      <p:sp>
        <p:nvSpPr>
          <p:cNvPr id="8" name="Text 5"/>
          <p:cNvSpPr/>
          <p:nvPr/>
        </p:nvSpPr>
        <p:spPr>
          <a:xfrm>
            <a:off x="5407462" y="4174212"/>
            <a:ext cx="3828931" cy="1975247"/>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The integration of AI and ML algorithms will enhance the predictive capabilities of IoT systems, leading to more intelligent and autonomous decision-making.</a:t>
            </a:r>
            <a:endParaRPr lang="en-US" sz="1944" dirty="0"/>
          </a:p>
        </p:txBody>
      </p:sp>
      <p:sp>
        <p:nvSpPr>
          <p:cNvPr id="9" name="Text 6"/>
          <p:cNvSpPr/>
          <p:nvPr/>
        </p:nvSpPr>
        <p:spPr>
          <a:xfrm>
            <a:off x="9846231" y="3201114"/>
            <a:ext cx="3241119" cy="363141"/>
          </a:xfrm>
          <a:prstGeom prst="rect">
            <a:avLst/>
          </a:prstGeom>
          <a:noFill/>
          <a:ln/>
        </p:spPr>
        <p:txBody>
          <a:bodyPr wrap="none" rtlCol="0" anchor="t"/>
          <a:lstStyle/>
          <a:p>
            <a:pPr marL="0" indent="0">
              <a:lnSpc>
                <a:spcPts val="2859"/>
              </a:lnSpc>
              <a:buNone/>
            </a:pPr>
            <a:r>
              <a:rPr lang="en-US" sz="2287" b="1" kern="0" spc="-46" dirty="0">
                <a:solidFill>
                  <a:srgbClr val="FF75D3"/>
                </a:solidFill>
                <a:latin typeface="adonis-web" pitchFamily="34" charset="0"/>
                <a:ea typeface="adonis-web" pitchFamily="34" charset="-122"/>
                <a:cs typeface="adonis-web" pitchFamily="34" charset="-120"/>
              </a:rPr>
              <a:t>5G and Faster Connectivity</a:t>
            </a:r>
            <a:endParaRPr lang="en-US" sz="2287" dirty="0"/>
          </a:p>
        </p:txBody>
      </p:sp>
      <p:sp>
        <p:nvSpPr>
          <p:cNvPr id="10" name="Text 7"/>
          <p:cNvSpPr/>
          <p:nvPr/>
        </p:nvSpPr>
        <p:spPr>
          <a:xfrm>
            <a:off x="9846231" y="3811072"/>
            <a:ext cx="3828931" cy="1975247"/>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The deployment of 5G networks will provide the high-speed, low-latency connectivity required for advanced IoT applications, such as remote control and real-time monitoring.</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40</cp:revision>
  <dcterms:created xsi:type="dcterms:W3CDTF">2024-07-10T16:41:57Z</dcterms:created>
  <dcterms:modified xsi:type="dcterms:W3CDTF">2024-07-10T16:50:46Z</dcterms:modified>
</cp:coreProperties>
</file>